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FDD"/>
          </a:solidFill>
        </a:fill>
      </a:tcStyle>
    </a:wholeTbl>
    <a:band2H>
      <a:tcTxStyle b="def" i="def"/>
      <a:tcStyle>
        <a:tcBdr/>
        <a:fill>
          <a:solidFill>
            <a:srgbClr val="EEF0EF"/>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mbria"/>
          <a:ea typeface="Cambria"/>
          <a:cs typeface="Cambri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mbria"/>
          <a:ea typeface="Cambria"/>
          <a:cs typeface="Cambri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mbria"/>
          <a:ea typeface="Cambria"/>
          <a:cs typeface="Cambri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mbria"/>
          <a:ea typeface="Cambria"/>
          <a:cs typeface="Cambri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 name="Текст заголовка"/>
          <p:cNvSpPr txBox="1"/>
          <p:nvPr>
            <p:ph type="title"/>
          </p:nvPr>
        </p:nvSpPr>
        <p:spPr>
          <a:prstGeom prst="rect">
            <a:avLst/>
          </a:prstGeom>
        </p:spPr>
        <p:txBody>
          <a:bodyPr/>
          <a:lstStyle/>
          <a:p>
            <a:pPr/>
            <a:r>
              <a:t>Текст заголовка</a:t>
            </a:r>
          </a:p>
        </p:txBody>
      </p:sp>
      <p:sp>
        <p:nvSpPr>
          <p:cNvPr id="13"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93" name="Номер слайда"/>
          <p:cNvSpPr txBox="1"/>
          <p:nvPr>
            <p:ph type="sldNum" sz="quarter" idx="2"/>
          </p:nvPr>
        </p:nvSpPr>
        <p:spPr>
          <a:xfrm>
            <a:off x="8836660" y="6626096"/>
            <a:ext cx="307340" cy="3114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pic>
        <p:nvPicPr>
          <p:cNvPr id="21" name="image.png" descr="image.png"/>
          <p:cNvPicPr>
            <a:picLocks noChangeAspect="1"/>
          </p:cNvPicPr>
          <p:nvPr/>
        </p:nvPicPr>
        <p:blipFill>
          <a:blip r:embed="rId2">
            <a:extLst/>
          </a:blip>
          <a:stretch>
            <a:fillRect/>
          </a:stretch>
        </p:blipFill>
        <p:spPr>
          <a:xfrm>
            <a:off x="152400" y="133350"/>
            <a:ext cx="8839200" cy="2530475"/>
          </a:xfrm>
          <a:prstGeom prst="rect">
            <a:avLst/>
          </a:prstGeom>
          <a:ln w="12700">
            <a:miter lim="400000"/>
          </a:ln>
        </p:spPr>
      </p:pic>
      <p:sp>
        <p:nvSpPr>
          <p:cNvPr id="22" name="Номер слайда"/>
          <p:cNvSpPr txBox="1"/>
          <p:nvPr>
            <p:ph type="sldNum" sz="quarter" idx="2"/>
          </p:nvPr>
        </p:nvSpPr>
        <p:spPr>
          <a:xfrm>
            <a:off x="8795385" y="6490364"/>
            <a:ext cx="307340" cy="31140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9" name="Прямоугольник"/>
          <p:cNvSpPr/>
          <p:nvPr/>
        </p:nvSpPr>
        <p:spPr>
          <a:xfrm>
            <a:off x="588962" y="1422400"/>
            <a:ext cx="8001001" cy="12700"/>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ctr"/>
          <a:lstStyle/>
          <a:p>
            <a:pPr algn="ctr">
              <a:defRPr>
                <a:solidFill>
                  <a:srgbClr val="FFFFFF"/>
                </a:solidFill>
                <a:latin typeface="Rockwell"/>
                <a:ea typeface="Rockwell"/>
                <a:cs typeface="Rockwell"/>
                <a:sym typeface="Rockwell"/>
              </a:defRPr>
            </a:pPr>
          </a:p>
        </p:txBody>
      </p:sp>
      <p:sp>
        <p:nvSpPr>
          <p:cNvPr id="3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37" name="Прямоугольник"/>
          <p:cNvSpPr/>
          <p:nvPr/>
        </p:nvSpPr>
        <p:spPr>
          <a:xfrm>
            <a:off x="1000125" y="3265487"/>
            <a:ext cx="7407275" cy="12701"/>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ctr"/>
          <a:lstStyle/>
          <a:p>
            <a:pPr algn="ctr">
              <a:defRPr>
                <a:solidFill>
                  <a:srgbClr val="FFFFFF"/>
                </a:solidFill>
                <a:latin typeface="Rockwell"/>
                <a:ea typeface="Rockwell"/>
                <a:cs typeface="Rockwell"/>
                <a:sym typeface="Rockwell"/>
              </a:defRPr>
            </a:pPr>
          </a:p>
        </p:txBody>
      </p:sp>
      <p:sp>
        <p:nvSpPr>
          <p:cNvPr id="38" name="Текст заголовка"/>
          <p:cNvSpPr txBox="1"/>
          <p:nvPr>
            <p:ph type="title"/>
          </p:nvPr>
        </p:nvSpPr>
        <p:spPr>
          <a:prstGeom prst="rect">
            <a:avLst/>
          </a:prstGeom>
        </p:spPr>
        <p:txBody>
          <a:bodyPr/>
          <a:lstStyle/>
          <a:p>
            <a:pPr/>
            <a:r>
              <a:t>Текст заголовка</a:t>
            </a:r>
          </a:p>
        </p:txBody>
      </p:sp>
      <p:sp>
        <p:nvSpPr>
          <p:cNvPr id="39"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p:nvPr>
            <p:ph type="sldNum" sz="quarter" idx="2"/>
          </p:nvPr>
        </p:nvSpPr>
        <p:spPr>
          <a:xfrm>
            <a:off x="8795385" y="6495127"/>
            <a:ext cx="307340" cy="31140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47" name="Прямоугольник"/>
          <p:cNvSpPr/>
          <p:nvPr/>
        </p:nvSpPr>
        <p:spPr>
          <a:xfrm>
            <a:off x="588962" y="1422400"/>
            <a:ext cx="8001001" cy="12700"/>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ctr"/>
          <a:lstStyle/>
          <a:p>
            <a:pPr algn="ctr">
              <a:defRPr>
                <a:solidFill>
                  <a:srgbClr val="FFFFFF"/>
                </a:solidFill>
                <a:latin typeface="Rockwell"/>
                <a:ea typeface="Rockwell"/>
                <a:cs typeface="Rockwell"/>
                <a:sym typeface="Rockwell"/>
              </a:defRPr>
            </a:pPr>
          </a:p>
        </p:txBody>
      </p:sp>
      <p:sp>
        <p:nvSpPr>
          <p:cNvPr id="48" name="Номер слайда"/>
          <p:cNvSpPr txBox="1"/>
          <p:nvPr>
            <p:ph type="sldNum" sz="quarter" idx="2"/>
          </p:nvPr>
        </p:nvSpPr>
        <p:spPr>
          <a:xfrm>
            <a:off x="8798560" y="6495921"/>
            <a:ext cx="307340" cy="3114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55" name="Прямоугольник"/>
          <p:cNvSpPr/>
          <p:nvPr/>
        </p:nvSpPr>
        <p:spPr>
          <a:xfrm>
            <a:off x="617537" y="2163762"/>
            <a:ext cx="3748088" cy="12701"/>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b"/>
          <a:lstStyle/>
          <a:p>
            <a:pPr algn="ctr">
              <a:defRPr>
                <a:solidFill>
                  <a:srgbClr val="FFFFFF"/>
                </a:solidFill>
                <a:latin typeface="Rockwell"/>
                <a:ea typeface="Rockwell"/>
                <a:cs typeface="Rockwell"/>
                <a:sym typeface="Rockwell"/>
              </a:defRPr>
            </a:pPr>
          </a:p>
        </p:txBody>
      </p:sp>
      <p:sp>
        <p:nvSpPr>
          <p:cNvPr id="56" name="Прямоугольник"/>
          <p:cNvSpPr/>
          <p:nvPr/>
        </p:nvSpPr>
        <p:spPr>
          <a:xfrm>
            <a:off x="4800600" y="2163762"/>
            <a:ext cx="3749675" cy="12701"/>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b"/>
          <a:lstStyle/>
          <a:p>
            <a:pPr algn="ctr">
              <a:defRPr>
                <a:solidFill>
                  <a:srgbClr val="FFFFFF"/>
                </a:solidFill>
                <a:latin typeface="Rockwell"/>
                <a:ea typeface="Rockwell"/>
                <a:cs typeface="Rockwell"/>
                <a:sym typeface="Rockwell"/>
              </a:defRPr>
            </a:pPr>
          </a:p>
        </p:txBody>
      </p:sp>
      <p:sp>
        <p:nvSpPr>
          <p:cNvPr id="57" name="Текст заголовка"/>
          <p:cNvSpPr txBox="1"/>
          <p:nvPr>
            <p:ph type="title"/>
          </p:nvPr>
        </p:nvSpPr>
        <p:spPr>
          <a:prstGeom prst="rect">
            <a:avLst/>
          </a:prstGeom>
        </p:spPr>
        <p:txBody>
          <a:bodyPr/>
          <a:lstStyle/>
          <a:p>
            <a:pPr/>
            <a:r>
              <a:t>Текст заголовка</a:t>
            </a:r>
          </a:p>
        </p:txBody>
      </p:sp>
      <p:sp>
        <p:nvSpPr>
          <p:cNvPr id="58"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9" name="Номер слайда"/>
          <p:cNvSpPr txBox="1"/>
          <p:nvPr>
            <p:ph type="sldNum" sz="quarter" idx="2"/>
          </p:nvPr>
        </p:nvSpPr>
        <p:spPr>
          <a:xfrm>
            <a:off x="8798560" y="6495921"/>
            <a:ext cx="307340" cy="3114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66" name="Прямоугольник"/>
          <p:cNvSpPr/>
          <p:nvPr/>
        </p:nvSpPr>
        <p:spPr>
          <a:xfrm>
            <a:off x="588962" y="1422400"/>
            <a:ext cx="8001001" cy="12700"/>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ctr"/>
          <a:lstStyle/>
          <a:p>
            <a:pPr algn="ctr">
              <a:defRPr>
                <a:solidFill>
                  <a:srgbClr val="FFFFFF"/>
                </a:solidFill>
                <a:latin typeface="Rockwell"/>
                <a:ea typeface="Rockwell"/>
                <a:cs typeface="Rockwell"/>
                <a:sym typeface="Rockwell"/>
              </a:defRPr>
            </a:pPr>
          </a:p>
        </p:txBody>
      </p:sp>
      <p:sp>
        <p:nvSpPr>
          <p:cNvPr id="6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74" name="Прямоугольник"/>
          <p:cNvSpPr/>
          <p:nvPr/>
        </p:nvSpPr>
        <p:spPr>
          <a:xfrm>
            <a:off x="5057775" y="1055687"/>
            <a:ext cx="3748088" cy="12701"/>
          </a:xfrm>
          <a:prstGeom prst="rect">
            <a:avLst/>
          </a:prstGeom>
          <a:solidFill>
            <a:schemeClr val="accent1"/>
          </a:solidFill>
          <a:ln w="12700">
            <a:miter lim="400000"/>
          </a:ln>
          <a:effectLst>
            <a:outerShdw sx="100000" sy="100000" kx="0" ky="0" algn="b" rotWithShape="0" blurRad="63500" dist="12900" dir="5400000">
              <a:srgbClr val="000000">
                <a:alpha val="75000"/>
              </a:srgbClr>
            </a:outerShdw>
          </a:effectLst>
        </p:spPr>
        <p:txBody>
          <a:bodyPr lIns="45719" rIns="45719" anchor="ctr"/>
          <a:lstStyle/>
          <a:p>
            <a:pPr algn="ctr">
              <a:defRPr>
                <a:solidFill>
                  <a:srgbClr val="FFFFFF"/>
                </a:solidFill>
                <a:latin typeface="Rockwell"/>
                <a:ea typeface="Rockwell"/>
                <a:cs typeface="Rockwell"/>
                <a:sym typeface="Rockwell"/>
              </a:defRPr>
            </a:pPr>
          </a:p>
        </p:txBody>
      </p:sp>
      <p:sp>
        <p:nvSpPr>
          <p:cNvPr id="75" name="Текст заголовка"/>
          <p:cNvSpPr txBox="1"/>
          <p:nvPr>
            <p:ph type="title"/>
          </p:nvPr>
        </p:nvSpPr>
        <p:spPr>
          <a:prstGeom prst="rect">
            <a:avLst/>
          </a:prstGeom>
        </p:spPr>
        <p:txBody>
          <a:bodyPr/>
          <a:lstStyle/>
          <a:p>
            <a:pPr/>
            <a:r>
              <a:t>Текст заголовка</a:t>
            </a:r>
          </a:p>
        </p:txBody>
      </p:sp>
      <p:sp>
        <p:nvSpPr>
          <p:cNvPr id="76"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7" name="Номер слайда"/>
          <p:cNvSpPr txBox="1"/>
          <p:nvPr>
            <p:ph type="sldNum" sz="quarter" idx="2"/>
          </p:nvPr>
        </p:nvSpPr>
        <p:spPr>
          <a:xfrm>
            <a:off x="8795385" y="6495127"/>
            <a:ext cx="307340" cy="31140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84" name="Текст заголовка"/>
          <p:cNvSpPr txBox="1"/>
          <p:nvPr>
            <p:ph type="title"/>
          </p:nvPr>
        </p:nvSpPr>
        <p:spPr>
          <a:prstGeom prst="rect">
            <a:avLst/>
          </a:prstGeom>
        </p:spPr>
        <p:txBody>
          <a:bodyPr/>
          <a:lstStyle/>
          <a:p>
            <a:pPr/>
            <a:r>
              <a:t>Текст заголовка</a:t>
            </a:r>
          </a:p>
        </p:txBody>
      </p:sp>
      <p:sp>
        <p:nvSpPr>
          <p:cNvPr id="85"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6" name="Номер слайда"/>
          <p:cNvSpPr txBox="1"/>
          <p:nvPr>
            <p:ph type="sldNum" sz="quarter" idx="2"/>
          </p:nvPr>
        </p:nvSpPr>
        <p:spPr>
          <a:xfrm>
            <a:off x="8795385" y="6490364"/>
            <a:ext cx="307340" cy="31140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image.png" descr="image.png"/>
          <p:cNvPicPr>
            <a:picLocks noChangeAspect="1"/>
          </p:cNvPicPr>
          <p:nvPr/>
        </p:nvPicPr>
        <p:blipFill>
          <a:blip r:embed="rId3">
            <a:extLst/>
          </a:blip>
          <a:stretch>
            <a:fillRect/>
          </a:stretch>
        </p:blipFill>
        <p:spPr>
          <a:xfrm>
            <a:off x="152400" y="133350"/>
            <a:ext cx="8832850" cy="6591300"/>
          </a:xfrm>
          <a:prstGeom prst="rect">
            <a:avLst/>
          </a:prstGeom>
          <a:ln w="12700">
            <a:miter lim="400000"/>
          </a:ln>
        </p:spPr>
      </p:pic>
      <p:sp>
        <p:nvSpPr>
          <p:cNvPr id="3" name="Текст заголовка"/>
          <p:cNvSpPr txBox="1"/>
          <p:nvPr>
            <p:ph type="title"/>
          </p:nvPr>
        </p:nvSpPr>
        <p:spPr>
          <a:xfrm>
            <a:off x="457200" y="254000"/>
            <a:ext cx="8229600" cy="114300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Текст заголовка</a:t>
            </a:r>
          </a:p>
        </p:txBody>
      </p:sp>
      <p:sp>
        <p:nvSpPr>
          <p:cNvPr id="4" name="Уровень текста 1…"/>
          <p:cNvSpPr txBox="1"/>
          <p:nvPr>
            <p:ph type="body" idx="1"/>
          </p:nvPr>
        </p:nvSpPr>
        <p:spPr>
          <a:xfrm>
            <a:off x="457200" y="1646237"/>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 name="Номер слайда"/>
          <p:cNvSpPr txBox="1"/>
          <p:nvPr>
            <p:ph type="sldNum" sz="quarter" idx="2"/>
          </p:nvPr>
        </p:nvSpPr>
        <p:spPr>
          <a:xfrm>
            <a:off x="8795385" y="6495921"/>
            <a:ext cx="307340" cy="311408"/>
          </a:xfrm>
          <a:prstGeom prst="rect">
            <a:avLst/>
          </a:prstGeom>
          <a:ln w="12700">
            <a:miter lim="400000"/>
          </a:ln>
        </p:spPr>
        <p:txBody>
          <a:bodyPr wrap="none" lIns="45719" rIns="45719" anchor="ctr">
            <a:spAutoFit/>
          </a:bodyPr>
          <a:lstStyle>
            <a:lvl1pPr algn="r">
              <a:defRPr sz="1600">
                <a:solidFill>
                  <a:srgbClr val="52473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transition xmlns:p14="http://schemas.microsoft.com/office/powerpoint/2010/main" spd="med" advClick="1"/>
  <p:txStyles>
    <p:titleStyle>
      <a:lvl1pPr marL="53975" marR="0" indent="-5397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1pPr>
      <a:lvl2pPr marL="53975" marR="0" indent="-5397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2pPr>
      <a:lvl3pPr marL="53975" marR="0" indent="-5397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3pPr>
      <a:lvl4pPr marL="53975" marR="0" indent="-5397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4pPr>
      <a:lvl5pPr marL="53975" marR="0" indent="-5397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5pPr>
      <a:lvl6pPr marL="53975" marR="0" indent="40322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6pPr>
      <a:lvl7pPr marL="53975" marR="0" indent="86042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7pPr>
      <a:lvl8pPr marL="53975" marR="0" indent="131762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8pPr>
      <a:lvl9pPr marL="53975" marR="0" indent="1774825" algn="r" defTabSz="914400" rtl="0" latinLnBrk="0">
        <a:lnSpc>
          <a:spcPct val="100000"/>
        </a:lnSpc>
        <a:spcBef>
          <a:spcPts val="0"/>
        </a:spcBef>
        <a:spcAft>
          <a:spcPts val="0"/>
        </a:spcAft>
        <a:buClrTx/>
        <a:buSzTx/>
        <a:buFontTx/>
        <a:buNone/>
        <a:tabLst/>
        <a:defRPr b="0" baseline="0" cap="none" i="0" spc="0" strike="noStrike" sz="4600" u="none">
          <a:ln>
            <a:noFill/>
          </a:ln>
          <a:solidFill>
            <a:srgbClr val="644A26"/>
          </a:solidFill>
          <a:uFillTx/>
          <a:latin typeface="Cambria"/>
          <a:ea typeface="Cambria"/>
          <a:cs typeface="Cambria"/>
          <a:sym typeface="Cambria"/>
        </a:defRPr>
      </a:lvl9pPr>
    </p:titleStyle>
    <p:bodyStyle>
      <a:lvl1pPr marL="292100" marR="0" indent="-292100" algn="l" defTabSz="914400" rtl="0" latinLnBrk="0">
        <a:lnSpc>
          <a:spcPct val="100000"/>
        </a:lnSpc>
        <a:spcBef>
          <a:spcPts val="0"/>
        </a:spcBef>
        <a:spcAft>
          <a:spcPts val="0"/>
        </a:spcAft>
        <a:buClr>
          <a:schemeClr val="accent1"/>
        </a:buClr>
        <a:buSzPct val="70000"/>
        <a:buFontTx/>
        <a:buChar char="●"/>
        <a:tabLst/>
        <a:defRPr b="0" baseline="0" cap="none" i="0" spc="0" strike="noStrike" sz="3200" u="none">
          <a:ln>
            <a:noFill/>
          </a:ln>
          <a:solidFill>
            <a:srgbClr val="000000"/>
          </a:solidFill>
          <a:uFillTx/>
          <a:latin typeface="Cambria"/>
          <a:ea typeface="Cambria"/>
          <a:cs typeface="Cambria"/>
          <a:sym typeface="Cambria"/>
        </a:defRPr>
      </a:lvl1pPr>
      <a:lvl2pPr marL="692516" marR="0" indent="-281353" algn="l" defTabSz="914400" rtl="0" latinLnBrk="0">
        <a:lnSpc>
          <a:spcPct val="100000"/>
        </a:lnSpc>
        <a:spcBef>
          <a:spcPts val="0"/>
        </a:spcBef>
        <a:spcAft>
          <a:spcPts val="0"/>
        </a:spcAft>
        <a:buClr>
          <a:schemeClr val="accent1"/>
        </a:buClr>
        <a:buSzPct val="90000"/>
        <a:buFontTx/>
        <a:buChar char="•"/>
        <a:tabLst/>
        <a:defRPr b="0" baseline="0" cap="none" i="0" spc="0" strike="noStrike" sz="3200" u="none">
          <a:ln>
            <a:noFill/>
          </a:ln>
          <a:solidFill>
            <a:srgbClr val="000000"/>
          </a:solidFill>
          <a:uFillTx/>
          <a:latin typeface="Cambria"/>
          <a:ea typeface="Cambria"/>
          <a:cs typeface="Cambria"/>
          <a:sym typeface="Cambria"/>
        </a:defRPr>
      </a:lvl2pPr>
      <a:lvl3pPr marL="896868" marR="0" indent="-265043" algn="l" defTabSz="914400" rtl="0" latinLnBrk="0">
        <a:lnSpc>
          <a:spcPct val="100000"/>
        </a:lnSpc>
        <a:spcBef>
          <a:spcPts val="0"/>
        </a:spcBef>
        <a:spcAft>
          <a:spcPts val="0"/>
        </a:spcAft>
        <a:buClr>
          <a:schemeClr val="accent1"/>
        </a:buClr>
        <a:buSzPct val="100000"/>
        <a:buFontTx/>
        <a:buChar char="●"/>
        <a:tabLst/>
        <a:defRPr b="0" baseline="0" cap="none" i="0" spc="0" strike="noStrike" sz="3200" u="none">
          <a:ln>
            <a:noFill/>
          </a:ln>
          <a:solidFill>
            <a:srgbClr val="000000"/>
          </a:solidFill>
          <a:uFillTx/>
          <a:latin typeface="Cambria"/>
          <a:ea typeface="Cambria"/>
          <a:cs typeface="Cambria"/>
          <a:sym typeface="Cambria"/>
        </a:defRPr>
      </a:lvl3pPr>
      <a:lvl4pPr marL="1114425" marR="0" indent="-292100" algn="l" defTabSz="914400" rtl="0" latinLnBrk="0">
        <a:lnSpc>
          <a:spcPct val="100000"/>
        </a:lnSpc>
        <a:spcBef>
          <a:spcPts val="0"/>
        </a:spcBef>
        <a:spcAft>
          <a:spcPts val="0"/>
        </a:spcAft>
        <a:buClr>
          <a:schemeClr val="accent1"/>
        </a:buClr>
        <a:buSzPct val="100000"/>
        <a:buFontTx/>
        <a:buChar char="●"/>
        <a:tabLst/>
        <a:defRPr b="0" baseline="0" cap="none" i="0" spc="0" strike="noStrike" sz="3200" u="none">
          <a:ln>
            <a:noFill/>
          </a:ln>
          <a:solidFill>
            <a:srgbClr val="000000"/>
          </a:solidFill>
          <a:uFillTx/>
          <a:latin typeface="Cambria"/>
          <a:ea typeface="Cambria"/>
          <a:cs typeface="Cambria"/>
          <a:sym typeface="Cambria"/>
        </a:defRPr>
      </a:lvl4pPr>
      <a:lvl5pPr marL="1312361" marR="0" indent="-307473" algn="l" defTabSz="914400" rtl="0" latinLnBrk="0">
        <a:lnSpc>
          <a:spcPct val="100000"/>
        </a:lnSpc>
        <a:spcBef>
          <a:spcPts val="0"/>
        </a:spcBef>
        <a:spcAft>
          <a:spcPts val="0"/>
        </a:spcAft>
        <a:buClr>
          <a:schemeClr val="accent1"/>
        </a:buClr>
        <a:buSzPct val="100000"/>
        <a:buFontTx/>
        <a:buChar char="●"/>
        <a:tabLst/>
        <a:defRPr b="0" baseline="0" cap="none" i="0" spc="0" strike="noStrike" sz="3200" u="none">
          <a:ln>
            <a:noFill/>
          </a:ln>
          <a:solidFill>
            <a:srgbClr val="000000"/>
          </a:solidFill>
          <a:uFillTx/>
          <a:latin typeface="Cambria"/>
          <a:ea typeface="Cambria"/>
          <a:cs typeface="Cambria"/>
          <a:sym typeface="Cambria"/>
        </a:defRPr>
      </a:lvl5pPr>
      <a:lvl6pPr marL="1769561" marR="0" indent="-307473" algn="l" defTabSz="914400" rtl="0" latinLnBrk="0">
        <a:lnSpc>
          <a:spcPct val="100000"/>
        </a:lnSpc>
        <a:spcBef>
          <a:spcPts val="0"/>
        </a:spcBef>
        <a:spcAft>
          <a:spcPts val="0"/>
        </a:spcAft>
        <a:buClr>
          <a:schemeClr val="accent1"/>
        </a:buClr>
        <a:buSzPct val="100000"/>
        <a:buFont typeface="Wingdings 2"/>
        <a:buChar char=""/>
        <a:tabLst/>
        <a:defRPr b="0" baseline="0" cap="none" i="0" spc="0" strike="noStrike" sz="3200" u="none">
          <a:ln>
            <a:noFill/>
          </a:ln>
          <a:solidFill>
            <a:srgbClr val="000000"/>
          </a:solidFill>
          <a:uFillTx/>
          <a:latin typeface="Cambria"/>
          <a:ea typeface="Cambria"/>
          <a:cs typeface="Cambria"/>
          <a:sym typeface="Cambria"/>
        </a:defRPr>
      </a:lvl6pPr>
      <a:lvl7pPr marL="2226761" marR="0" indent="-307473" algn="l" defTabSz="914400" rtl="0" latinLnBrk="0">
        <a:lnSpc>
          <a:spcPct val="100000"/>
        </a:lnSpc>
        <a:spcBef>
          <a:spcPts val="0"/>
        </a:spcBef>
        <a:spcAft>
          <a:spcPts val="0"/>
        </a:spcAft>
        <a:buClr>
          <a:schemeClr val="accent1"/>
        </a:buClr>
        <a:buSzPct val="100000"/>
        <a:buFont typeface="Wingdings 2"/>
        <a:buChar char=""/>
        <a:tabLst/>
        <a:defRPr b="0" baseline="0" cap="none" i="0" spc="0" strike="noStrike" sz="3200" u="none">
          <a:ln>
            <a:noFill/>
          </a:ln>
          <a:solidFill>
            <a:srgbClr val="000000"/>
          </a:solidFill>
          <a:uFillTx/>
          <a:latin typeface="Cambria"/>
          <a:ea typeface="Cambria"/>
          <a:cs typeface="Cambria"/>
          <a:sym typeface="Cambria"/>
        </a:defRPr>
      </a:lvl7pPr>
      <a:lvl8pPr marL="2683961" marR="0" indent="-307473" algn="l" defTabSz="914400" rtl="0" latinLnBrk="0">
        <a:lnSpc>
          <a:spcPct val="100000"/>
        </a:lnSpc>
        <a:spcBef>
          <a:spcPts val="0"/>
        </a:spcBef>
        <a:spcAft>
          <a:spcPts val="0"/>
        </a:spcAft>
        <a:buClr>
          <a:schemeClr val="accent1"/>
        </a:buClr>
        <a:buSzPct val="100000"/>
        <a:buFont typeface="Wingdings 2"/>
        <a:buChar char=""/>
        <a:tabLst/>
        <a:defRPr b="0" baseline="0" cap="none" i="0" spc="0" strike="noStrike" sz="3200" u="none">
          <a:ln>
            <a:noFill/>
          </a:ln>
          <a:solidFill>
            <a:srgbClr val="000000"/>
          </a:solidFill>
          <a:uFillTx/>
          <a:latin typeface="Cambria"/>
          <a:ea typeface="Cambria"/>
          <a:cs typeface="Cambria"/>
          <a:sym typeface="Cambria"/>
        </a:defRPr>
      </a:lvl8pPr>
      <a:lvl9pPr marL="3141161" marR="0" indent="-307473" algn="l" defTabSz="914400" rtl="0" latinLnBrk="0">
        <a:lnSpc>
          <a:spcPct val="100000"/>
        </a:lnSpc>
        <a:spcBef>
          <a:spcPts val="0"/>
        </a:spcBef>
        <a:spcAft>
          <a:spcPts val="0"/>
        </a:spcAft>
        <a:buClr>
          <a:schemeClr val="accent1"/>
        </a:buClr>
        <a:buSzPct val="100000"/>
        <a:buFont typeface="Wingdings 2"/>
        <a:buChar char=""/>
        <a:tabLst/>
        <a:defRPr b="0" baseline="0" cap="none" i="0" spc="0" strike="noStrike" sz="3200" u="none">
          <a:ln>
            <a:noFill/>
          </a:ln>
          <a:solidFill>
            <a:srgbClr val="000000"/>
          </a:solidFill>
          <a:uFillTx/>
          <a:latin typeface="Cambria"/>
          <a:ea typeface="Cambria"/>
          <a:cs typeface="Cambria"/>
          <a:sym typeface="Cambri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5pPr>
      <a:lvl6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6pPr>
      <a:lvl7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7pPr>
      <a:lvl8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8pPr>
      <a:lvl9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mbri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 Id="rId3"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1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1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5.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7.jpeg"/><Relationship Id="rId4" Type="http://schemas.openxmlformats.org/officeDocument/2006/relationships/image" Target="../media/image8.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ultitran.ru/c/m.exe?t=2590821_1_2"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15.jpeg"/><Relationship Id="rId4" Type="http://schemas.openxmlformats.org/officeDocument/2006/relationships/image" Target="../media/image3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16.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4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hyperlink" Target="http://multitran.ru/c/m.exe?t=4971118_1_2" TargetMode="External"/><Relationship Id="rId4" Type="http://schemas.openxmlformats.org/officeDocument/2006/relationships/hyperlink" Target="http://multitran.ru/c/m.exe?t=256082_1_2" TargetMode="External"/><Relationship Id="rId5" Type="http://schemas.openxmlformats.org/officeDocument/2006/relationships/hyperlink" Target="http://multitran.ru/c/m.exe?t=60144_1_2"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hyperlink" Target="http://multitran.ru/c/m.exe?t=60144_1_2"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hyperlink" Target="http://multitran.ru/c/m.exe?t=256082_1_2"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ultitran.ru/c/m.exe?t=256082_1_2"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2" name="image.png" descr="image.png"/>
          <p:cNvPicPr>
            <a:picLocks noChangeAspect="1"/>
          </p:cNvPicPr>
          <p:nvPr/>
        </p:nvPicPr>
        <p:blipFill>
          <a:blip r:embed="rId2">
            <a:extLst/>
          </a:blip>
          <a:stretch>
            <a:fillRect/>
          </a:stretch>
        </p:blipFill>
        <p:spPr>
          <a:xfrm>
            <a:off x="603250" y="542925"/>
            <a:ext cx="7364413" cy="1803400"/>
          </a:xfrm>
          <a:prstGeom prst="rect">
            <a:avLst/>
          </a:prstGeom>
          <a:ln w="12700">
            <a:miter lim="400000"/>
          </a:ln>
        </p:spPr>
      </p:pic>
      <p:sp>
        <p:nvSpPr>
          <p:cNvPr id="103" name="Ecological principles of sustainable development"/>
          <p:cNvSpPr txBox="1"/>
          <p:nvPr>
            <p:ph type="body" sz="half" idx="4294967295"/>
          </p:nvPr>
        </p:nvSpPr>
        <p:spPr>
          <a:xfrm>
            <a:off x="900112" y="3284537"/>
            <a:ext cx="7164388" cy="3192463"/>
          </a:xfrm>
          <a:prstGeom prst="rect">
            <a:avLst/>
          </a:prstGeom>
        </p:spPr>
        <p:txBody>
          <a:bodyPr/>
          <a:lstStyle>
            <a:lvl1pPr marL="0" indent="0" algn="r">
              <a:buSzTx/>
              <a:buFont typeface="Wingdings 2"/>
              <a:buNone/>
              <a:defRPr b="1" sz="5400">
                <a:solidFill>
                  <a:srgbClr val="212745"/>
                </a:solidFill>
                <a:latin typeface="Berlin Sans FB"/>
                <a:ea typeface="Berlin Sans FB"/>
                <a:cs typeface="Berlin Sans FB"/>
                <a:sym typeface="Berlin Sans FB"/>
              </a:defRPr>
            </a:lvl1pPr>
          </a:lstStyle>
          <a:p>
            <a:pPr/>
            <a:r>
              <a:t>Ecological principles of sustainable development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C:\Users\админ\Desktop\resources.jpg" descr="C:\Users\админ\Desktop\resources.jpg"/>
          <p:cNvPicPr>
            <a:picLocks noChangeAspect="1"/>
          </p:cNvPicPr>
          <p:nvPr/>
        </p:nvPicPr>
        <p:blipFill>
          <a:blip r:embed="rId2">
            <a:extLst/>
          </a:blip>
          <a:stretch>
            <a:fillRect/>
          </a:stretch>
        </p:blipFill>
        <p:spPr>
          <a:xfrm>
            <a:off x="354012" y="255587"/>
            <a:ext cx="8509001" cy="6205538"/>
          </a:xfrm>
          <a:prstGeom prst="rect">
            <a:avLst/>
          </a:prstGeom>
          <a:ln w="12700">
            <a:miter lim="400000"/>
          </a:ln>
        </p:spPr>
      </p:pic>
      <p:pic>
        <p:nvPicPr>
          <p:cNvPr id="132" name="image.png" descr="image.png"/>
          <p:cNvPicPr>
            <a:picLocks noChangeAspect="1"/>
          </p:cNvPicPr>
          <p:nvPr/>
        </p:nvPicPr>
        <p:blipFill>
          <a:blip r:embed="rId3">
            <a:extLst/>
          </a:blip>
          <a:stretch>
            <a:fillRect/>
          </a:stretch>
        </p:blipFill>
        <p:spPr>
          <a:xfrm>
            <a:off x="530225" y="585787"/>
            <a:ext cx="8289925" cy="4559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C:\Users\админ\Desktop\siberian-tiger_707_600x450.jpg" descr="C:\Users\админ\Desktop\siberian-tiger_707_600x450.jpg"/>
          <p:cNvPicPr>
            <a:picLocks noChangeAspect="1"/>
          </p:cNvPicPr>
          <p:nvPr/>
        </p:nvPicPr>
        <p:blipFill>
          <a:blip r:embed="rId2">
            <a:extLst/>
          </a:blip>
          <a:stretch>
            <a:fillRect/>
          </a:stretch>
        </p:blipFill>
        <p:spPr>
          <a:xfrm>
            <a:off x="0" y="357187"/>
            <a:ext cx="8715375" cy="5929313"/>
          </a:xfrm>
          <a:prstGeom prst="rect">
            <a:avLst/>
          </a:prstGeom>
          <a:ln w="12700">
            <a:miter lim="400000"/>
          </a:ln>
        </p:spPr>
      </p:pic>
      <p:pic>
        <p:nvPicPr>
          <p:cNvPr id="135" name="image.png" descr="image.png"/>
          <p:cNvPicPr>
            <a:picLocks noChangeAspect="1"/>
          </p:cNvPicPr>
          <p:nvPr/>
        </p:nvPicPr>
        <p:blipFill>
          <a:blip r:embed="rId3">
            <a:extLst/>
          </a:blip>
          <a:stretch>
            <a:fillRect/>
          </a:stretch>
        </p:blipFill>
        <p:spPr>
          <a:xfrm>
            <a:off x="4492625" y="354012"/>
            <a:ext cx="4297363" cy="596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blinds dir="horz"/>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image.png" descr="image.png"/>
          <p:cNvPicPr>
            <a:picLocks noChangeAspect="1"/>
          </p:cNvPicPr>
          <p:nvPr/>
        </p:nvPicPr>
        <p:blipFill>
          <a:blip r:embed="rId2">
            <a:extLst/>
          </a:blip>
          <a:stretch>
            <a:fillRect/>
          </a:stretch>
        </p:blipFill>
        <p:spPr>
          <a:xfrm>
            <a:off x="396875" y="444500"/>
            <a:ext cx="8137525" cy="52006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40" name="The rational nature management has twofold aim;…"/>
          <p:cNvSpPr txBox="1"/>
          <p:nvPr>
            <p:ph type="body" idx="4294967295"/>
          </p:nvPr>
        </p:nvSpPr>
        <p:spPr>
          <a:xfrm>
            <a:off x="457200" y="357187"/>
            <a:ext cx="8229600" cy="6215064"/>
          </a:xfrm>
          <a:prstGeom prst="rect">
            <a:avLst/>
          </a:prstGeom>
        </p:spPr>
        <p:txBody>
          <a:bodyPr/>
          <a:lstStyle/>
          <a:p>
            <a:pPr>
              <a:buChar char="⦿"/>
              <a:defRPr b="1">
                <a:latin typeface="Rockwell"/>
                <a:ea typeface="Rockwell"/>
                <a:cs typeface="Rockwell"/>
                <a:sym typeface="Rockwell"/>
              </a:defRPr>
            </a:pPr>
            <a:r>
              <a:t>The rational nature management has twofold aim;</a:t>
            </a:r>
          </a:p>
          <a:p>
            <a:pPr>
              <a:buChar char="⦿"/>
              <a:defRPr b="1">
                <a:latin typeface="Rockwell"/>
                <a:ea typeface="Rockwell"/>
                <a:cs typeface="Rockwell"/>
                <a:sym typeface="Rockwell"/>
              </a:defRPr>
            </a:pPr>
          </a:p>
          <a:p>
            <a:pPr>
              <a:buChar char="⦿"/>
              <a:defRPr b="1">
                <a:latin typeface="Rockwell"/>
                <a:ea typeface="Rockwell"/>
                <a:cs typeface="Rockwell"/>
                <a:sym typeface="Rockwell"/>
              </a:defRPr>
            </a:pPr>
            <a:r>
              <a:t>it is necessary to attain the preservation of nature with all its diversity;</a:t>
            </a:r>
          </a:p>
          <a:p>
            <a:pPr>
              <a:buChar char="⦿"/>
              <a:defRPr b="1">
                <a:latin typeface="Rockwell"/>
                <a:ea typeface="Rockwell"/>
                <a:cs typeface="Rockwell"/>
                <a:sym typeface="Rockwell"/>
              </a:defRPr>
            </a:pPr>
            <a:r>
              <a:t>  provide the growth in prosperity of the population.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image.png" descr="image.png"/>
          <p:cNvPicPr>
            <a:picLocks noChangeAspect="1"/>
          </p:cNvPicPr>
          <p:nvPr/>
        </p:nvPicPr>
        <p:blipFill>
          <a:blip r:embed="rId2">
            <a:extLst/>
          </a:blip>
          <a:stretch>
            <a:fillRect/>
          </a:stretch>
        </p:blipFill>
        <p:spPr>
          <a:xfrm>
            <a:off x="274637" y="19050"/>
            <a:ext cx="8583613" cy="65643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C:\Users\админ\Desktop\oil-rig2.jpg" descr="C:\Users\админ\Desktop\oil-rig2.jpg"/>
          <p:cNvPicPr>
            <a:picLocks noChangeAspect="1"/>
          </p:cNvPicPr>
          <p:nvPr/>
        </p:nvPicPr>
        <p:blipFill>
          <a:blip r:embed="rId2">
            <a:extLst/>
          </a:blip>
          <a:stretch>
            <a:fillRect/>
          </a:stretch>
        </p:blipFill>
        <p:spPr>
          <a:xfrm>
            <a:off x="0" y="0"/>
            <a:ext cx="9144000" cy="6429375"/>
          </a:xfrm>
          <a:prstGeom prst="rect">
            <a:avLst/>
          </a:prstGeom>
          <a:ln w="12700">
            <a:miter lim="400000"/>
          </a:ln>
        </p:spPr>
      </p:pic>
      <p:grpSp>
        <p:nvGrpSpPr>
          <p:cNvPr id="147" name="Группа"/>
          <p:cNvGrpSpPr/>
          <p:nvPr/>
        </p:nvGrpSpPr>
        <p:grpSpPr>
          <a:xfrm>
            <a:off x="-6350" y="-6350"/>
            <a:ext cx="8942388" cy="1579563"/>
            <a:chOff x="0" y="0"/>
            <a:chExt cx="8942387" cy="1579562"/>
          </a:xfrm>
        </p:grpSpPr>
        <p:pic>
          <p:nvPicPr>
            <p:cNvPr id="145" name="image.png" descr="image.png"/>
            <p:cNvPicPr>
              <a:picLocks noChangeAspect="1"/>
            </p:cNvPicPr>
            <p:nvPr/>
          </p:nvPicPr>
          <p:blipFill>
            <a:blip r:embed="rId3">
              <a:extLst/>
            </a:blip>
            <a:stretch>
              <a:fillRect/>
            </a:stretch>
          </p:blipFill>
          <p:spPr>
            <a:xfrm>
              <a:off x="0" y="0"/>
              <a:ext cx="8942388" cy="1579563"/>
            </a:xfrm>
            <a:prstGeom prst="rect">
              <a:avLst/>
            </a:prstGeom>
            <a:ln w="12700" cap="flat">
              <a:noFill/>
              <a:miter lim="400000"/>
            </a:ln>
            <a:effectLst/>
          </p:spPr>
        </p:pic>
        <p:sp>
          <p:nvSpPr>
            <p:cNvPr id="146" name="It is necessary to remember that the natural resources are a part of ecosystems, in which all ecological components are interrelated."/>
            <p:cNvSpPr txBox="1"/>
            <p:nvPr/>
          </p:nvSpPr>
          <p:spPr>
            <a:xfrm>
              <a:off x="6350" y="6350"/>
              <a:ext cx="8929688" cy="1483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200">
                  <a:solidFill>
                    <a:srgbClr val="848058"/>
                  </a:solidFill>
                </a:defRPr>
              </a:lvl1pPr>
            </a:lstStyle>
            <a:p>
              <a:pPr/>
              <a:r>
                <a:t>It is necessary to remember that the natural resources are a part of ecosystems, in which all ecological components are interrelated. </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C:\Users\админ\Desktop\b62e3c102740.jpg" descr="C:\Users\админ\Desktop\b62e3c102740.jpg"/>
          <p:cNvPicPr>
            <a:picLocks noChangeAspect="1"/>
          </p:cNvPicPr>
          <p:nvPr/>
        </p:nvPicPr>
        <p:blipFill>
          <a:blip r:embed="rId2">
            <a:extLst/>
          </a:blip>
          <a:stretch>
            <a:fillRect/>
          </a:stretch>
        </p:blipFill>
        <p:spPr>
          <a:xfrm>
            <a:off x="0" y="0"/>
            <a:ext cx="9193213" cy="6858000"/>
          </a:xfrm>
          <a:prstGeom prst="rect">
            <a:avLst/>
          </a:prstGeom>
          <a:ln w="12700">
            <a:miter lim="400000"/>
          </a:ln>
        </p:spPr>
      </p:pic>
      <p:pic>
        <p:nvPicPr>
          <p:cNvPr id="150" name="image.png" descr="image.png"/>
          <p:cNvPicPr>
            <a:picLocks noChangeAspect="1"/>
          </p:cNvPicPr>
          <p:nvPr/>
        </p:nvPicPr>
        <p:blipFill>
          <a:blip r:embed="rId3">
            <a:extLst/>
          </a:blip>
          <a:stretch>
            <a:fillRect/>
          </a:stretch>
        </p:blipFill>
        <p:spPr>
          <a:xfrm>
            <a:off x="950912" y="219075"/>
            <a:ext cx="8089901" cy="41036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strips dir="ru"/>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image.png" descr="image.png"/>
          <p:cNvPicPr>
            <a:picLocks noChangeAspect="1"/>
          </p:cNvPicPr>
          <p:nvPr/>
        </p:nvPicPr>
        <p:blipFill>
          <a:blip r:embed="rId2">
            <a:extLst/>
          </a:blip>
          <a:stretch>
            <a:fillRect/>
          </a:stretch>
        </p:blipFill>
        <p:spPr>
          <a:xfrm>
            <a:off x="450850" y="249237"/>
            <a:ext cx="8540750" cy="1165226"/>
          </a:xfrm>
          <a:prstGeom prst="rect">
            <a:avLst/>
          </a:prstGeom>
          <a:ln w="12700">
            <a:miter lim="400000"/>
          </a:ln>
        </p:spPr>
      </p:pic>
      <p:sp>
        <p:nvSpPr>
          <p:cNvPr id="153" name="One of forms of environment protection being of exclusive value is protected areas.…"/>
          <p:cNvSpPr txBox="1"/>
          <p:nvPr>
            <p:ph type="body" idx="4294967295"/>
          </p:nvPr>
        </p:nvSpPr>
        <p:spPr>
          <a:prstGeom prst="rect">
            <a:avLst/>
          </a:prstGeom>
        </p:spPr>
        <p:txBody>
          <a:bodyPr/>
          <a:lstStyle/>
          <a:p>
            <a:pPr>
              <a:lnSpc>
                <a:spcPct val="90000"/>
              </a:lnSpc>
              <a:buSzTx/>
              <a:buFont typeface="Wingdings 2"/>
              <a:buNone/>
              <a:defRPr sz="2400">
                <a:latin typeface="Rockwell"/>
                <a:ea typeface="Rockwell"/>
                <a:cs typeface="Rockwell"/>
                <a:sym typeface="Rockwell"/>
              </a:defRPr>
            </a:pPr>
            <a:r>
              <a:t>One of forms of environment protection being of exclusive value is </a:t>
            </a:r>
            <a:r>
              <a:rPr b="1" i="1"/>
              <a:t>protected areas</a:t>
            </a:r>
            <a:r>
              <a:t>.</a:t>
            </a:r>
          </a:p>
          <a:p>
            <a:pPr>
              <a:lnSpc>
                <a:spcPct val="90000"/>
              </a:lnSpc>
              <a:buSzTx/>
              <a:buFont typeface="Wingdings 2"/>
              <a:buNone/>
              <a:defRPr sz="2400">
                <a:latin typeface="Rockwell"/>
                <a:ea typeface="Rockwell"/>
                <a:cs typeface="Rockwell"/>
                <a:sym typeface="Rockwell"/>
              </a:defRPr>
            </a:pPr>
            <a:r>
              <a:t>The </a:t>
            </a:r>
            <a:r>
              <a:rPr i="1"/>
              <a:t>forms</a:t>
            </a:r>
            <a:r>
              <a:t> of protected areas:</a:t>
            </a:r>
          </a:p>
          <a:p>
            <a:pPr>
              <a:lnSpc>
                <a:spcPct val="90000"/>
              </a:lnSpc>
              <a:buChar char="▪"/>
              <a:defRPr sz="2400">
                <a:latin typeface="Rockwell"/>
                <a:ea typeface="Rockwell"/>
                <a:cs typeface="Rockwell"/>
                <a:sym typeface="Rockwell"/>
              </a:defRPr>
            </a:pPr>
            <a:r>
              <a:t>Reserves;</a:t>
            </a:r>
          </a:p>
          <a:p>
            <a:pPr>
              <a:lnSpc>
                <a:spcPct val="90000"/>
              </a:lnSpc>
              <a:buChar char="▪"/>
              <a:defRPr sz="2400">
                <a:latin typeface="Rockwell"/>
                <a:ea typeface="Rockwell"/>
                <a:cs typeface="Rockwell"/>
                <a:sym typeface="Rockwell"/>
              </a:defRPr>
            </a:pPr>
            <a:r>
              <a:t>Wildlife sanctuaries;</a:t>
            </a:r>
          </a:p>
          <a:p>
            <a:pPr>
              <a:lnSpc>
                <a:spcPct val="90000"/>
              </a:lnSpc>
              <a:buChar char="▪"/>
              <a:defRPr sz="2400">
                <a:latin typeface="Rockwell"/>
                <a:ea typeface="Rockwell"/>
                <a:cs typeface="Rockwell"/>
                <a:sym typeface="Rockwell"/>
              </a:defRPr>
            </a:pPr>
            <a:r>
              <a:t>Natural monuments;</a:t>
            </a:r>
          </a:p>
          <a:p>
            <a:pPr>
              <a:lnSpc>
                <a:spcPct val="90000"/>
              </a:lnSpc>
              <a:buChar char="▪"/>
              <a:defRPr sz="2400">
                <a:latin typeface="Rockwell"/>
                <a:ea typeface="Rockwell"/>
                <a:cs typeface="Rockwell"/>
                <a:sym typeface="Rockwell"/>
              </a:defRPr>
            </a:pPr>
            <a:r>
              <a:t>National and natural parks;</a:t>
            </a:r>
          </a:p>
          <a:p>
            <a:pPr>
              <a:lnSpc>
                <a:spcPct val="90000"/>
              </a:lnSpc>
              <a:buChar char="▪"/>
              <a:defRPr sz="2400">
                <a:latin typeface="Rockwell"/>
                <a:ea typeface="Rockwell"/>
                <a:cs typeface="Rockwell"/>
                <a:sym typeface="Rockwell"/>
              </a:defRPr>
            </a:pPr>
            <a:r>
              <a:t>Botanical gardens;</a:t>
            </a:r>
          </a:p>
          <a:p>
            <a:pPr>
              <a:lnSpc>
                <a:spcPct val="90000"/>
              </a:lnSpc>
              <a:buChar char="▪"/>
              <a:defRPr sz="2400">
                <a:latin typeface="Rockwell"/>
                <a:ea typeface="Rockwell"/>
                <a:cs typeface="Rockwell"/>
                <a:sym typeface="Rockwell"/>
              </a:defRPr>
            </a:pPr>
            <a:r>
              <a:t>Biosphere reserves.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156" name="National Park of Greenland – 7 million hectares;"/>
          <p:cNvSpPr txBox="1"/>
          <p:nvPr>
            <p:ph type="body" sz="quarter" idx="4294967295"/>
          </p:nvPr>
        </p:nvSpPr>
        <p:spPr>
          <a:xfrm>
            <a:off x="838200" y="2362200"/>
            <a:ext cx="6829425" cy="706438"/>
          </a:xfrm>
          <a:prstGeom prst="rect">
            <a:avLst/>
          </a:prstGeom>
        </p:spPr>
        <p:txBody>
          <a:bodyPr/>
          <a:lstStyle>
            <a:lvl1pPr>
              <a:lnSpc>
                <a:spcPct val="80000"/>
              </a:lnSpc>
              <a:buChar char="⦿"/>
              <a:defRPr sz="2400">
                <a:latin typeface="Rockwell"/>
                <a:ea typeface="Rockwell"/>
                <a:cs typeface="Rockwell"/>
                <a:sym typeface="Rockwell"/>
              </a:defRPr>
            </a:lvl1pPr>
          </a:lstStyle>
          <a:p>
            <a:pPr/>
            <a:r>
              <a:t>National Park of Greenland – 7 million hectares;</a:t>
            </a:r>
          </a:p>
        </p:txBody>
      </p:sp>
      <p:pic>
        <p:nvPicPr>
          <p:cNvPr id="157" name="300px-Northeast-greenland-national-park" descr="300px-Northeast-greenland-national-park"/>
          <p:cNvPicPr>
            <a:picLocks noChangeAspect="1"/>
          </p:cNvPicPr>
          <p:nvPr/>
        </p:nvPicPr>
        <p:blipFill>
          <a:blip r:embed="rId3">
            <a:extLst/>
          </a:blip>
          <a:stretch>
            <a:fillRect/>
          </a:stretch>
        </p:blipFill>
        <p:spPr>
          <a:xfrm>
            <a:off x="6516687" y="2349500"/>
            <a:ext cx="2520951" cy="3971925"/>
          </a:xfrm>
          <a:prstGeom prst="rect">
            <a:avLst/>
          </a:prstGeom>
          <a:ln w="12700">
            <a:miter lim="400000"/>
          </a:ln>
        </p:spPr>
      </p:pic>
      <p:pic>
        <p:nvPicPr>
          <p:cNvPr id="158" name="800pxgreenland2crypefjord28js291_1" descr="800pxgreenland2crypefjord28js291_1"/>
          <p:cNvPicPr>
            <a:picLocks noChangeAspect="1"/>
          </p:cNvPicPr>
          <p:nvPr/>
        </p:nvPicPr>
        <p:blipFill>
          <a:blip r:embed="rId4">
            <a:extLst/>
          </a:blip>
          <a:stretch>
            <a:fillRect/>
          </a:stretch>
        </p:blipFill>
        <p:spPr>
          <a:xfrm>
            <a:off x="1187450" y="3213100"/>
            <a:ext cx="4752975" cy="33115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4" grpId="1" fill="hold">
                                  <p:stCondLst>
                                    <p:cond delay="0"/>
                                  </p:stCondLst>
                                  <p:iterate type="el" backwards="0">
                                    <p:tmAbs val="0"/>
                                  </p:iterate>
                                  <p:childTnLst>
                                    <p:set>
                                      <p:cBhvr>
                                        <p:cTn id="6" fill="hold"/>
                                        <p:tgtEl>
                                          <p:spTgt spid="158"/>
                                        </p:tgtEl>
                                        <p:attrNameLst>
                                          <p:attrName>style.visibility</p:attrName>
                                        </p:attrNameLst>
                                      </p:cBhvr>
                                      <p:to>
                                        <p:strVal val="visible"/>
                                      </p:to>
                                    </p:set>
                                    <p:animEffect filter="box(in)" transition="in">
                                      <p:cBhvr>
                                        <p:cTn id="7" dur="2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3" grpId="2" fill="hold">
                                  <p:stCondLst>
                                    <p:cond delay="0"/>
                                  </p:stCondLst>
                                  <p:iterate type="el" backwards="0">
                                    <p:tmAbs val="0"/>
                                  </p:iterate>
                                  <p:childTnLst>
                                    <p:set>
                                      <p:cBhvr>
                                        <p:cTn id="11" fill="hold"/>
                                        <p:tgtEl>
                                          <p:spTgt spid="157"/>
                                        </p:tgtEl>
                                        <p:attrNameLst>
                                          <p:attrName>style.visibility</p:attrName>
                                        </p:attrNameLst>
                                      </p:cBhvr>
                                      <p:to>
                                        <p:strVal val="visible"/>
                                      </p:to>
                                    </p:set>
                                    <p:animEffect filter="blinds(horizontal)" transition="in">
                                      <p:cBhvr>
                                        <p:cTn id="12"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2"/>
      <p:bldP build="whole" bldLvl="1" animBg="1" rev="0" advAuto="0" spid="158"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161" name="The Central Kalahari Game Reserve, Botswana – 5.3 million of hectares;"/>
          <p:cNvSpPr txBox="1"/>
          <p:nvPr>
            <p:ph type="body" sz="quarter" idx="4294967295"/>
          </p:nvPr>
        </p:nvSpPr>
        <p:spPr>
          <a:xfrm>
            <a:off x="838200" y="2362200"/>
            <a:ext cx="6181725" cy="995363"/>
          </a:xfrm>
          <a:prstGeom prst="rect">
            <a:avLst/>
          </a:prstGeom>
        </p:spPr>
        <p:txBody>
          <a:bodyPr/>
          <a:lstStyle>
            <a:lvl1pPr>
              <a:buChar char="⦿"/>
              <a:defRPr sz="2400">
                <a:latin typeface="Rockwell"/>
                <a:ea typeface="Rockwell"/>
                <a:cs typeface="Rockwell"/>
                <a:sym typeface="Rockwell"/>
              </a:defRPr>
            </a:lvl1pPr>
          </a:lstStyle>
          <a:p>
            <a:pPr/>
            <a:r>
              <a:t> The Central Kalahari Game Reserve, Botswana – 5.3 million of hectares;</a:t>
            </a:r>
          </a:p>
        </p:txBody>
      </p:sp>
      <p:pic>
        <p:nvPicPr>
          <p:cNvPr id="162" name="centr_kalahari_map" descr="centr_kalahari_map"/>
          <p:cNvPicPr>
            <a:picLocks noChangeAspect="1"/>
          </p:cNvPicPr>
          <p:nvPr/>
        </p:nvPicPr>
        <p:blipFill>
          <a:blip r:embed="rId3">
            <a:extLst/>
          </a:blip>
          <a:stretch>
            <a:fillRect/>
          </a:stretch>
        </p:blipFill>
        <p:spPr>
          <a:xfrm>
            <a:off x="5435600" y="3213100"/>
            <a:ext cx="3571875" cy="3217863"/>
          </a:xfrm>
          <a:prstGeom prst="rect">
            <a:avLst/>
          </a:prstGeom>
          <a:ln w="12700">
            <a:miter lim="400000"/>
          </a:ln>
        </p:spPr>
      </p:pic>
      <p:pic>
        <p:nvPicPr>
          <p:cNvPr id="163" name="1575052-springbok-in-central-kalahari-game-reserve-botswana" descr="1575052-springbok-in-central-kalahari-game-reserve-botswana"/>
          <p:cNvPicPr>
            <a:picLocks noChangeAspect="1"/>
          </p:cNvPicPr>
          <p:nvPr/>
        </p:nvPicPr>
        <p:blipFill>
          <a:blip r:embed="rId4">
            <a:extLst/>
          </a:blip>
          <a:stretch>
            <a:fillRect/>
          </a:stretch>
        </p:blipFill>
        <p:spPr>
          <a:xfrm>
            <a:off x="827087" y="3644900"/>
            <a:ext cx="4465638" cy="28527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4" grpId="1" fill="hold">
                                  <p:stCondLst>
                                    <p:cond delay="0"/>
                                  </p:stCondLst>
                                  <p:iterate type="el" backwards="0">
                                    <p:tmAbs val="0"/>
                                  </p:iterate>
                                  <p:childTnLst>
                                    <p:set>
                                      <p:cBhvr>
                                        <p:cTn id="6" fill="hold"/>
                                        <p:tgtEl>
                                          <p:spTgt spid="163"/>
                                        </p:tgtEl>
                                        <p:attrNameLst>
                                          <p:attrName>style.visibility</p:attrName>
                                        </p:attrNameLst>
                                      </p:cBhvr>
                                      <p:to>
                                        <p:strVal val="visible"/>
                                      </p:to>
                                    </p:set>
                                    <p:animEffect filter="box(in)" transition="in">
                                      <p:cBhvr>
                                        <p:cTn id="7" dur="2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2" presetID="18" grpId="2" fill="hold">
                                  <p:stCondLst>
                                    <p:cond delay="0"/>
                                  </p:stCondLst>
                                  <p:iterate type="el" backwards="0">
                                    <p:tmAbs val="0"/>
                                  </p:iterate>
                                  <p:childTnLst>
                                    <p:set>
                                      <p:cBhvr>
                                        <p:cTn id="11" fill="hold"/>
                                        <p:tgtEl>
                                          <p:spTgt spid="162"/>
                                        </p:tgtEl>
                                        <p:attrNameLst>
                                          <p:attrName>style.visibility</p:attrName>
                                        </p:attrNameLst>
                                      </p:cBhvr>
                                      <p:to>
                                        <p:strVal val="visible"/>
                                      </p:to>
                                    </p:set>
                                    <p:animEffect filter="strips(downLeft)" transition="in">
                                      <p:cBhvr>
                                        <p:cTn id="12"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2"/>
      <p:bldP build="whole" bldLvl="1" animBg="1" rev="0" advAuto="0" spid="163"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 name="image.png" descr="image.png"/>
          <p:cNvPicPr>
            <a:picLocks noChangeAspect="1"/>
          </p:cNvPicPr>
          <p:nvPr/>
        </p:nvPicPr>
        <p:blipFill>
          <a:blip r:embed="rId2">
            <a:extLst/>
          </a:blip>
          <a:stretch>
            <a:fillRect/>
          </a:stretch>
        </p:blipFill>
        <p:spPr>
          <a:xfrm>
            <a:off x="822325" y="688975"/>
            <a:ext cx="6523038" cy="1163638"/>
          </a:xfrm>
          <a:prstGeom prst="rect">
            <a:avLst/>
          </a:prstGeom>
          <a:ln w="12700">
            <a:miter lim="400000"/>
          </a:ln>
        </p:spPr>
      </p:pic>
      <p:sp>
        <p:nvSpPr>
          <p:cNvPr id="106" name="Natural Resources…"/>
          <p:cNvSpPr txBox="1"/>
          <p:nvPr>
            <p:ph type="body" sz="half" idx="4294967295"/>
          </p:nvPr>
        </p:nvSpPr>
        <p:spPr>
          <a:xfrm>
            <a:off x="971550" y="2636837"/>
            <a:ext cx="6400800" cy="3475038"/>
          </a:xfrm>
          <a:prstGeom prst="rect">
            <a:avLst/>
          </a:prstGeom>
        </p:spPr>
        <p:txBody>
          <a:bodyPr/>
          <a:lstStyle/>
          <a:p>
            <a:pPr>
              <a:lnSpc>
                <a:spcPct val="90000"/>
              </a:lnSpc>
              <a:buChar char="⦿"/>
              <a:defRPr sz="3000"/>
            </a:pPr>
            <a:r>
              <a:t>Natural Resources</a:t>
            </a:r>
            <a:endParaRPr>
              <a:latin typeface="Adobe Caslon Pro Bold"/>
              <a:ea typeface="Adobe Caslon Pro Bold"/>
              <a:cs typeface="Adobe Caslon Pro Bold"/>
              <a:sym typeface="Adobe Caslon Pro Bold"/>
            </a:endParaRPr>
          </a:p>
          <a:p>
            <a:pPr>
              <a:lnSpc>
                <a:spcPct val="90000"/>
              </a:lnSpc>
              <a:buChar char="⦿"/>
              <a:defRPr sz="3000">
                <a:latin typeface="Adobe Caslon Pro Bold"/>
                <a:ea typeface="Adobe Caslon Pro Bold"/>
                <a:cs typeface="Adobe Caslon Pro Bold"/>
                <a:sym typeface="Adobe Caslon Pro Bold"/>
              </a:defRPr>
            </a:pPr>
            <a:r>
              <a:t>Rational Use as One of Aspects of Sustainable Development</a:t>
            </a:r>
          </a:p>
          <a:p>
            <a:pPr>
              <a:lnSpc>
                <a:spcPct val="90000"/>
              </a:lnSpc>
              <a:buChar char="⦿"/>
              <a:defRPr sz="3000">
                <a:latin typeface="Adobe Caslon Pro Bold"/>
                <a:ea typeface="Adobe Caslon Pro Bold"/>
                <a:cs typeface="Adobe Caslon Pro Bold"/>
                <a:sym typeface="Adobe Caslon Pro Bold"/>
              </a:defRPr>
            </a:pPr>
            <a:r>
              <a:t>Characteristics of natural resources and their classification</a:t>
            </a:r>
          </a:p>
          <a:p>
            <a:pPr>
              <a:lnSpc>
                <a:spcPct val="90000"/>
              </a:lnSpc>
              <a:buChar char="⦿"/>
              <a:defRPr sz="3000">
                <a:latin typeface="Adobe Caslon Pro Bold"/>
                <a:ea typeface="Adobe Caslon Pro Bold"/>
                <a:cs typeface="Adobe Caslon Pro Bold"/>
                <a:sym typeface="Adobe Caslon Pro Bold"/>
              </a:defRPr>
            </a:pPr>
            <a:r>
              <a:t>Environmental certification of enterprise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166" name="Wood Buffalo National Park, Canada – 4.5 million of hectares."/>
          <p:cNvSpPr txBox="1"/>
          <p:nvPr>
            <p:ph type="body" sz="quarter" idx="4294967295"/>
          </p:nvPr>
        </p:nvSpPr>
        <p:spPr>
          <a:xfrm>
            <a:off x="838200" y="2362200"/>
            <a:ext cx="6254750" cy="922338"/>
          </a:xfrm>
          <a:prstGeom prst="rect">
            <a:avLst/>
          </a:prstGeom>
        </p:spPr>
        <p:txBody>
          <a:bodyPr/>
          <a:lstStyle>
            <a:lvl1pPr marL="277495" indent="-277495" defTabSz="868680">
              <a:lnSpc>
                <a:spcPct val="90000"/>
              </a:lnSpc>
              <a:buChar char="⦿"/>
              <a:defRPr sz="2850">
                <a:latin typeface="Rockwell"/>
                <a:ea typeface="Rockwell"/>
                <a:cs typeface="Rockwell"/>
                <a:sym typeface="Rockwell"/>
              </a:defRPr>
            </a:lvl1pPr>
          </a:lstStyle>
          <a:p>
            <a:pPr/>
            <a:r>
              <a:t>Wood Buffalo National Park, Canada – 4.5 million of hectares.</a:t>
            </a:r>
          </a:p>
        </p:txBody>
      </p:sp>
      <p:pic>
        <p:nvPicPr>
          <p:cNvPr id="167" name="399px-Woodbuffalo" descr="399px-Woodbuffalo"/>
          <p:cNvPicPr>
            <a:picLocks noChangeAspect="1"/>
          </p:cNvPicPr>
          <p:nvPr/>
        </p:nvPicPr>
        <p:blipFill>
          <a:blip r:embed="rId3">
            <a:extLst/>
          </a:blip>
          <a:stretch>
            <a:fillRect/>
          </a:stretch>
        </p:blipFill>
        <p:spPr>
          <a:xfrm>
            <a:off x="1763712" y="3357562"/>
            <a:ext cx="3648076" cy="2378076"/>
          </a:xfrm>
          <a:prstGeom prst="rect">
            <a:avLst/>
          </a:prstGeom>
          <a:ln w="12700">
            <a:miter lim="400000"/>
          </a:ln>
        </p:spPr>
      </p:pic>
      <p:pic>
        <p:nvPicPr>
          <p:cNvPr id="168" name="rhonda_kennedy_animals_023" descr="rhonda_kennedy_animals_023"/>
          <p:cNvPicPr>
            <a:picLocks noChangeAspect="1"/>
          </p:cNvPicPr>
          <p:nvPr/>
        </p:nvPicPr>
        <p:blipFill>
          <a:blip r:embed="rId4">
            <a:extLst/>
          </a:blip>
          <a:stretch>
            <a:fillRect/>
          </a:stretch>
        </p:blipFill>
        <p:spPr>
          <a:xfrm>
            <a:off x="5219700" y="4005262"/>
            <a:ext cx="3240088" cy="24479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67"/>
                                        </p:tgtEl>
                                        <p:attrNameLst>
                                          <p:attrName>style.visibility</p:attrName>
                                        </p:attrNameLst>
                                      </p:cBhvr>
                                      <p:to>
                                        <p:strVal val="visible"/>
                                      </p:to>
                                    </p:set>
                                    <p:anim calcmode="lin" valueType="num">
                                      <p:cBhvr>
                                        <p:cTn id="7" dur="500" fill="hold"/>
                                        <p:tgtEl>
                                          <p:spTgt spid="167"/>
                                        </p:tgtEl>
                                        <p:attrNameLst>
                                          <p:attrName>ppt_x</p:attrName>
                                        </p:attrNameLst>
                                      </p:cBhvr>
                                      <p:tavLst>
                                        <p:tav tm="0">
                                          <p:val>
                                            <p:strVal val="#ppt_x"/>
                                          </p:val>
                                        </p:tav>
                                        <p:tav tm="100000">
                                          <p:val>
                                            <p:strVal val="#ppt_x"/>
                                          </p:val>
                                        </p:tav>
                                      </p:tavLst>
                                    </p:anim>
                                    <p:anim calcmode="lin" valueType="num">
                                      <p:cBhvr>
                                        <p:cTn id="8"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8"/>
                                        </p:tgtEl>
                                        <p:attrNameLst>
                                          <p:attrName>style.visibility</p:attrName>
                                        </p:attrNameLst>
                                      </p:cBhvr>
                                      <p:to>
                                        <p:strVal val="visible"/>
                                      </p:to>
                                    </p:set>
                                    <p:animEffect filter="dissolve" transition="in">
                                      <p:cBhvr>
                                        <p:cTn id="13"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2"/>
      <p:bldP build="whole" bldLvl="1" animBg="1" rev="0" advAuto="0" spid="167"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171" name="There are operating 10 reserves:…"/>
          <p:cNvSpPr txBox="1"/>
          <p:nvPr>
            <p:ph type="body" sz="quarter" idx="4294967295"/>
          </p:nvPr>
        </p:nvSpPr>
        <p:spPr>
          <a:xfrm>
            <a:off x="838200" y="2362200"/>
            <a:ext cx="5821363" cy="1930400"/>
          </a:xfrm>
          <a:prstGeom prst="rect">
            <a:avLst/>
          </a:prstGeom>
        </p:spPr>
        <p:txBody>
          <a:bodyPr/>
          <a:lstStyle/>
          <a:p>
            <a:pPr>
              <a:lnSpc>
                <a:spcPct val="90000"/>
              </a:lnSpc>
              <a:buChar char="⦿"/>
              <a:defRPr sz="2000">
                <a:latin typeface="Rockwell"/>
                <a:ea typeface="Rockwell"/>
                <a:cs typeface="Rockwell"/>
                <a:sym typeface="Rockwell"/>
              </a:defRPr>
            </a:pPr>
            <a:r>
              <a:t>There are operating 10 reserves:</a:t>
            </a:r>
          </a:p>
          <a:p>
            <a:pPr>
              <a:lnSpc>
                <a:spcPct val="90000"/>
              </a:lnSpc>
              <a:buSzTx/>
              <a:buFont typeface="Wingdings 2"/>
              <a:buNone/>
              <a:defRPr sz="2000">
                <a:latin typeface="Rockwell"/>
                <a:ea typeface="Rockwell"/>
                <a:cs typeface="Rockwell"/>
                <a:sym typeface="Rockwell"/>
              </a:defRPr>
            </a:pPr>
            <a:r>
              <a:t>          Aksu Zhabagly, Barsa-Kelmes, Almaty </a:t>
            </a:r>
          </a:p>
          <a:p>
            <a:pPr>
              <a:lnSpc>
                <a:spcPct val="90000"/>
              </a:lnSpc>
              <a:buSzTx/>
              <a:buFont typeface="Wingdings 2"/>
              <a:buNone/>
              <a:defRPr sz="2000">
                <a:latin typeface="Rockwell"/>
                <a:ea typeface="Rockwell"/>
                <a:cs typeface="Rockwell"/>
                <a:sym typeface="Rockwell"/>
              </a:defRPr>
            </a:pPr>
            <a:r>
              <a:t>          Reserve, Naurzumsky, Kurgaldzhinski, </a:t>
            </a:r>
          </a:p>
          <a:p>
            <a:pPr>
              <a:lnSpc>
                <a:spcPct val="90000"/>
              </a:lnSpc>
              <a:buSzTx/>
              <a:buFont typeface="Wingdings 2"/>
              <a:buNone/>
              <a:defRPr sz="2000">
                <a:latin typeface="Rockwell"/>
                <a:ea typeface="Rockwell"/>
                <a:cs typeface="Rockwell"/>
                <a:sym typeface="Rockwell"/>
              </a:defRPr>
            </a:pPr>
            <a:r>
              <a:t>          Markakolski, Ustyurt, Alakol, West Altai,</a:t>
            </a:r>
          </a:p>
          <a:p>
            <a:pPr>
              <a:lnSpc>
                <a:spcPct val="90000"/>
              </a:lnSpc>
              <a:buSzTx/>
              <a:buFont typeface="Wingdings 2"/>
              <a:buNone/>
              <a:defRPr sz="2000">
                <a:latin typeface="Rockwell"/>
                <a:ea typeface="Rockwell"/>
                <a:cs typeface="Rockwell"/>
                <a:sym typeface="Rockwell"/>
              </a:defRPr>
            </a:pPr>
            <a:r>
              <a:t>          Karatau.  </a:t>
            </a:r>
          </a:p>
        </p:txBody>
      </p:sp>
      <p:pic>
        <p:nvPicPr>
          <p:cNvPr id="172" name="58" descr="58"/>
          <p:cNvPicPr>
            <a:picLocks noChangeAspect="1"/>
          </p:cNvPicPr>
          <p:nvPr/>
        </p:nvPicPr>
        <p:blipFill>
          <a:blip r:embed="rId3">
            <a:extLst/>
          </a:blip>
          <a:stretch>
            <a:fillRect/>
          </a:stretch>
        </p:blipFill>
        <p:spPr>
          <a:xfrm>
            <a:off x="6156325" y="2852737"/>
            <a:ext cx="2808288" cy="2232026"/>
          </a:xfrm>
          <a:prstGeom prst="rect">
            <a:avLst/>
          </a:prstGeom>
          <a:ln w="12700">
            <a:miter lim="400000"/>
          </a:ln>
        </p:spPr>
      </p:pic>
      <p:pic>
        <p:nvPicPr>
          <p:cNvPr id="173" name="barsa" descr="barsa"/>
          <p:cNvPicPr>
            <a:picLocks noChangeAspect="1"/>
          </p:cNvPicPr>
          <p:nvPr/>
        </p:nvPicPr>
        <p:blipFill>
          <a:blip r:embed="rId4">
            <a:extLst/>
          </a:blip>
          <a:stretch>
            <a:fillRect/>
          </a:stretch>
        </p:blipFill>
        <p:spPr>
          <a:xfrm>
            <a:off x="3563937" y="4508500"/>
            <a:ext cx="3097213" cy="2251075"/>
          </a:xfrm>
          <a:prstGeom prst="rect">
            <a:avLst/>
          </a:prstGeom>
          <a:ln w="12700">
            <a:miter lim="400000"/>
          </a:ln>
        </p:spPr>
      </p:pic>
      <p:pic>
        <p:nvPicPr>
          <p:cNvPr id="174" name="1654288" descr="1654288"/>
          <p:cNvPicPr>
            <a:picLocks noChangeAspect="1"/>
          </p:cNvPicPr>
          <p:nvPr/>
        </p:nvPicPr>
        <p:blipFill>
          <a:blip r:embed="rId5">
            <a:extLst/>
          </a:blip>
          <a:stretch>
            <a:fillRect/>
          </a:stretch>
        </p:blipFill>
        <p:spPr>
          <a:xfrm>
            <a:off x="1331912" y="4005262"/>
            <a:ext cx="2376488" cy="25209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3" grpId="1" fill="hold">
                                  <p:stCondLst>
                                    <p:cond delay="0"/>
                                  </p:stCondLst>
                                  <p:iterate type="el" backwards="0">
                                    <p:tmAbs val="0"/>
                                  </p:iterate>
                                  <p:childTnLst>
                                    <p:set>
                                      <p:cBhvr>
                                        <p:cTn id="6" fill="hold"/>
                                        <p:tgtEl>
                                          <p:spTgt spid="174"/>
                                        </p:tgtEl>
                                        <p:attrNameLst>
                                          <p:attrName>style.visibility</p:attrName>
                                        </p:attrNameLst>
                                      </p:cBhvr>
                                      <p:to>
                                        <p:strVal val="visible"/>
                                      </p:to>
                                    </p:set>
                                    <p:animEffect filter="blinds(horizontal)" transition="in">
                                      <p:cBhvr>
                                        <p:cTn id="7" dur="500"/>
                                        <p:tgtEl>
                                          <p:spTgt spid="174"/>
                                        </p:tgtEl>
                                      </p:cBhvr>
                                    </p:animEffect>
                                  </p:childTnLst>
                                </p:cTn>
                              </p:par>
                            </p:childTnLst>
                          </p:cTn>
                        </p:par>
                        <p:par>
                          <p:cTn id="8" fill="hold">
                            <p:stCondLst>
                              <p:cond delay="500"/>
                            </p:stCondLst>
                            <p:childTnLst>
                              <p:par>
                                <p:cTn id="9" presetClass="entr" nodeType="afterEffect" presetSubtype="10" presetID="3" grpId="2" fill="hold">
                                  <p:stCondLst>
                                    <p:cond delay="0"/>
                                  </p:stCondLst>
                                  <p:iterate type="el" backwards="0">
                                    <p:tmAbs val="0"/>
                                  </p:iterate>
                                  <p:childTnLst>
                                    <p:set>
                                      <p:cBhvr>
                                        <p:cTn id="10" fill="hold"/>
                                        <p:tgtEl>
                                          <p:spTgt spid="173"/>
                                        </p:tgtEl>
                                        <p:attrNameLst>
                                          <p:attrName>style.visibility</p:attrName>
                                        </p:attrNameLst>
                                      </p:cBhvr>
                                      <p:to>
                                        <p:strVal val="visible"/>
                                      </p:to>
                                    </p:set>
                                    <p:animEffect filter="blinds(horizontal)" transition="in">
                                      <p:cBhvr>
                                        <p:cTn id="11" dur="500"/>
                                        <p:tgtEl>
                                          <p:spTgt spid="173"/>
                                        </p:tgtEl>
                                      </p:cBhvr>
                                    </p:animEffect>
                                  </p:childTnLst>
                                </p:cTn>
                              </p:par>
                            </p:childTnLst>
                          </p:cTn>
                        </p:par>
                        <p:par>
                          <p:cTn id="12" fill="hold">
                            <p:stCondLst>
                              <p:cond delay="1000"/>
                            </p:stCondLst>
                            <p:childTnLst>
                              <p:par>
                                <p:cTn id="13" presetClass="entr" nodeType="afterEffect" presetSubtype="10" presetID="3" grpId="3" fill="hold">
                                  <p:stCondLst>
                                    <p:cond delay="0"/>
                                  </p:stCondLst>
                                  <p:iterate type="el" backwards="0">
                                    <p:tmAbs val="0"/>
                                  </p:iterate>
                                  <p:childTnLst>
                                    <p:set>
                                      <p:cBhvr>
                                        <p:cTn id="14" fill="hold"/>
                                        <p:tgtEl>
                                          <p:spTgt spid="172"/>
                                        </p:tgtEl>
                                        <p:attrNameLst>
                                          <p:attrName>style.visibility</p:attrName>
                                        </p:attrNameLst>
                                      </p:cBhvr>
                                      <p:to>
                                        <p:strVal val="visible"/>
                                      </p:to>
                                    </p:set>
                                    <p:animEffect filter="blinds(horizontal)" transition="in">
                                      <p:cBhvr>
                                        <p:cTn id="15"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3"/>
      <p:bldP build="whole" bldLvl="1" animBg="1" rev="0" advAuto="0" spid="174" grpId="1"/>
      <p:bldP build="whole" bldLvl="1" animBg="1" rev="0" advAuto="0" spid="173"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177" name="There are 8 National Nature Parks:…"/>
          <p:cNvSpPr txBox="1"/>
          <p:nvPr>
            <p:ph type="body" sz="quarter" idx="4294967295"/>
          </p:nvPr>
        </p:nvSpPr>
        <p:spPr>
          <a:xfrm>
            <a:off x="468312" y="2362200"/>
            <a:ext cx="4464051" cy="1787525"/>
          </a:xfrm>
          <a:prstGeom prst="rect">
            <a:avLst/>
          </a:prstGeom>
        </p:spPr>
        <p:txBody>
          <a:bodyPr/>
          <a:lstStyle/>
          <a:p>
            <a:pPr marL="274574" indent="-274574" defTabSz="859536">
              <a:lnSpc>
                <a:spcPct val="90000"/>
              </a:lnSpc>
              <a:buChar char="⦿"/>
              <a:defRPr sz="1879">
                <a:latin typeface="Rockwell"/>
                <a:ea typeface="Rockwell"/>
                <a:cs typeface="Rockwell"/>
                <a:sym typeface="Rockwell"/>
              </a:defRPr>
            </a:pPr>
            <a:r>
              <a:t>There are 8 National Nature Parks: </a:t>
            </a:r>
          </a:p>
          <a:p>
            <a:pPr marL="274574" indent="-274574" defTabSz="859536">
              <a:lnSpc>
                <a:spcPct val="90000"/>
              </a:lnSpc>
              <a:buSzTx/>
              <a:buFont typeface="Wingdings 2"/>
              <a:buNone/>
              <a:defRPr sz="1879">
                <a:latin typeface="Rockwell"/>
                <a:ea typeface="Rockwell"/>
                <a:cs typeface="Rockwell"/>
                <a:sym typeface="Rockwell"/>
              </a:defRPr>
            </a:pPr>
            <a:r>
              <a:t>     Bayan Aul, Ile-Alatau, Altyn Emel, </a:t>
            </a:r>
          </a:p>
          <a:p>
            <a:pPr marL="274574" indent="-274574" defTabSz="859536">
              <a:lnSpc>
                <a:spcPct val="90000"/>
              </a:lnSpc>
              <a:buSzTx/>
              <a:buFont typeface="Wingdings 2"/>
              <a:buNone/>
              <a:defRPr sz="1879">
                <a:latin typeface="Rockwell"/>
                <a:ea typeface="Rockwell"/>
                <a:cs typeface="Rockwell"/>
                <a:sym typeface="Rockwell"/>
              </a:defRPr>
            </a:pPr>
            <a:r>
              <a:t>     Kokshetau Burabay, Karakaralinskiy,</a:t>
            </a:r>
          </a:p>
          <a:p>
            <a:pPr marL="274574" indent="-274574" defTabSz="859536">
              <a:lnSpc>
                <a:spcPct val="90000"/>
              </a:lnSpc>
              <a:buSzTx/>
              <a:buFont typeface="Wingdings 2"/>
              <a:buNone/>
              <a:defRPr sz="1879">
                <a:latin typeface="Rockwell"/>
                <a:ea typeface="Rockwell"/>
                <a:cs typeface="Rockwell"/>
                <a:sym typeface="Rockwell"/>
              </a:defRPr>
            </a:pPr>
            <a:r>
              <a:t>     Katon-Karagay, Charyn.</a:t>
            </a:r>
          </a:p>
        </p:txBody>
      </p:sp>
      <p:pic>
        <p:nvPicPr>
          <p:cNvPr id="178" name="127797418330_tour" descr="127797418330_tour"/>
          <p:cNvPicPr>
            <a:picLocks noChangeAspect="1"/>
          </p:cNvPicPr>
          <p:nvPr/>
        </p:nvPicPr>
        <p:blipFill>
          <a:blip r:embed="rId3">
            <a:extLst/>
          </a:blip>
          <a:stretch>
            <a:fillRect/>
          </a:stretch>
        </p:blipFill>
        <p:spPr>
          <a:xfrm>
            <a:off x="4859337" y="4365625"/>
            <a:ext cx="3455988" cy="2320925"/>
          </a:xfrm>
          <a:prstGeom prst="rect">
            <a:avLst/>
          </a:prstGeom>
          <a:ln w="12700">
            <a:miter lim="400000"/>
          </a:ln>
        </p:spPr>
      </p:pic>
      <p:pic>
        <p:nvPicPr>
          <p:cNvPr id="179" name="1258625087_charyn_002" descr="1258625087_charyn_002"/>
          <p:cNvPicPr>
            <a:picLocks noChangeAspect="1"/>
          </p:cNvPicPr>
          <p:nvPr/>
        </p:nvPicPr>
        <p:blipFill>
          <a:blip r:embed="rId4">
            <a:extLst/>
          </a:blip>
          <a:stretch>
            <a:fillRect/>
          </a:stretch>
        </p:blipFill>
        <p:spPr>
          <a:xfrm>
            <a:off x="1331912" y="4365625"/>
            <a:ext cx="3384551" cy="2349500"/>
          </a:xfrm>
          <a:prstGeom prst="rect">
            <a:avLst/>
          </a:prstGeom>
          <a:ln w="12700">
            <a:miter lim="400000"/>
          </a:ln>
        </p:spPr>
      </p:pic>
      <p:pic>
        <p:nvPicPr>
          <p:cNvPr id="180" name="bal_alm_008" descr="bal_alm_008"/>
          <p:cNvPicPr>
            <a:picLocks noChangeAspect="1"/>
          </p:cNvPicPr>
          <p:nvPr/>
        </p:nvPicPr>
        <p:blipFill>
          <a:blip r:embed="rId5">
            <a:extLst/>
          </a:blip>
          <a:stretch>
            <a:fillRect/>
          </a:stretch>
        </p:blipFill>
        <p:spPr>
          <a:xfrm>
            <a:off x="5292725" y="1989137"/>
            <a:ext cx="3508375" cy="233997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9"/>
                                        </p:tgtEl>
                                        <p:attrNameLst>
                                          <p:attrName>style.visibility</p:attrName>
                                        </p:attrNameLst>
                                      </p:cBhvr>
                                      <p:to>
                                        <p:strVal val="visible"/>
                                      </p:to>
                                    </p:set>
                                    <p:animEffect filter="dissolve" transition="in">
                                      <p:cBhvr>
                                        <p:cTn id="7" dur="500"/>
                                        <p:tgtEl>
                                          <p:spTgt spid="179"/>
                                        </p:tgtEl>
                                      </p:cBhvr>
                                    </p:animEffect>
                                  </p:childTnLst>
                                </p:cTn>
                              </p:par>
                            </p:childTnLst>
                          </p:cTn>
                        </p:par>
                        <p:par>
                          <p:cTn id="8" fill="hold">
                            <p:stCondLst>
                              <p:cond delay="500"/>
                            </p:stCondLst>
                            <p:childTnLst>
                              <p:par>
                                <p:cTn id="9" presetClass="entr" nodeType="afterEffect" presetSubtype="12" presetID="18" grpId="2" fill="hold">
                                  <p:stCondLst>
                                    <p:cond delay="0"/>
                                  </p:stCondLst>
                                  <p:iterate type="el" backwards="0">
                                    <p:tmAbs val="0"/>
                                  </p:iterate>
                                  <p:childTnLst>
                                    <p:set>
                                      <p:cBhvr>
                                        <p:cTn id="10" fill="hold"/>
                                        <p:tgtEl>
                                          <p:spTgt spid="178"/>
                                        </p:tgtEl>
                                        <p:attrNameLst>
                                          <p:attrName>style.visibility</p:attrName>
                                        </p:attrNameLst>
                                      </p:cBhvr>
                                      <p:to>
                                        <p:strVal val="visible"/>
                                      </p:to>
                                    </p:set>
                                    <p:animEffect filter="strips(downLeft)" transition="in">
                                      <p:cBhvr>
                                        <p:cTn id="11" dur="500"/>
                                        <p:tgtEl>
                                          <p:spTgt spid="178"/>
                                        </p:tgtEl>
                                      </p:cBhvr>
                                    </p:animEffect>
                                  </p:childTnLst>
                                </p:cTn>
                              </p:par>
                            </p:childTnLst>
                          </p:cTn>
                        </p:par>
                        <p:par>
                          <p:cTn id="12" fill="hold">
                            <p:stCondLst>
                              <p:cond delay="1000"/>
                            </p:stCondLst>
                            <p:childTnLst>
                              <p:par>
                                <p:cTn id="13" presetClass="entr" nodeType="afterEffect" presetSubtype="16" presetID="4" grpId="3" fill="hold">
                                  <p:stCondLst>
                                    <p:cond delay="0"/>
                                  </p:stCondLst>
                                  <p:iterate type="el" backwards="0">
                                    <p:tmAbs val="0"/>
                                  </p:iterate>
                                  <p:childTnLst>
                                    <p:set>
                                      <p:cBhvr>
                                        <p:cTn id="14" fill="hold"/>
                                        <p:tgtEl>
                                          <p:spTgt spid="180"/>
                                        </p:tgtEl>
                                        <p:attrNameLst>
                                          <p:attrName>style.visibility</p:attrName>
                                        </p:attrNameLst>
                                      </p:cBhvr>
                                      <p:to>
                                        <p:strVal val="visible"/>
                                      </p:to>
                                    </p:set>
                                    <p:animEffect filter="box(in)" transition="in">
                                      <p:cBhvr>
                                        <p:cTn id="15"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2"/>
      <p:bldP build="whole" bldLvl="1" animBg="1" rev="0" advAuto="0" spid="179" grpId="1"/>
      <p:bldP build="whole" bldLvl="1" animBg="1" rev="0" advAuto="0" spid="180" grpId="3"/>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83" name="In June 1992, at the World Forum in Rio de Janeiro the Convention on Biological Diversity was signed and ratified by more than 100 states of the world. The main aim of the Convention shall be to sustain the rich diversity of life on Earth and sustainable use of its elements."/>
          <p:cNvSpPr txBox="1"/>
          <p:nvPr>
            <p:ph type="body" idx="4294967295"/>
          </p:nvPr>
        </p:nvSpPr>
        <p:spPr>
          <a:prstGeom prst="rect">
            <a:avLst/>
          </a:prstGeom>
        </p:spPr>
        <p:txBody>
          <a:bodyPr/>
          <a:lstStyle>
            <a:lvl1pPr>
              <a:buChar char="⦿"/>
              <a:defRPr>
                <a:latin typeface="Rockwell"/>
                <a:ea typeface="Rockwell"/>
                <a:cs typeface="Rockwell"/>
                <a:sym typeface="Rockwell"/>
              </a:defRPr>
            </a:lvl1pPr>
          </a:lstStyle>
          <a:p>
            <a:pPr/>
            <a:r>
              <a:t>In June 1992, at the World Forum in Rio de Janeiro the Convention on Biological Diversity was signed and ratified by more than 100 states of the world. The main aim of the Convention shall be to sustain the rich diversity of life on Earth and sustainable use of its elements.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86" name="The International Conference on Biosphere Reserves (Seville, 1995) developed the Seville Strategy for Biosphere Reserves and the Role of Biosphere Reserves in the 21st century."/>
          <p:cNvSpPr txBox="1"/>
          <p:nvPr>
            <p:ph type="body" idx="4294967295"/>
          </p:nvPr>
        </p:nvSpPr>
        <p:spPr>
          <a:prstGeom prst="rect">
            <a:avLst/>
          </a:prstGeom>
        </p:spPr>
        <p:txBody>
          <a:bodyPr/>
          <a:lstStyle/>
          <a:p>
            <a:pPr>
              <a:buChar char="⦿"/>
              <a:defRPr>
                <a:latin typeface="Rockwell"/>
                <a:ea typeface="Rockwell"/>
                <a:cs typeface="Rockwell"/>
                <a:sym typeface="Rockwell"/>
              </a:defRPr>
            </a:pPr>
            <a:r>
              <a:t>The International Conference on Biosphere Reserves (Seville, 1995) developed the Seville Strategy for Biosphere Reserves and the Role of Biosphere Reserves in the 21</a:t>
            </a:r>
            <a:r>
              <a:rPr baseline="30000"/>
              <a:t>st</a:t>
            </a:r>
            <a:r>
              <a:t> century.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89" name="The biosphere reserves shall fulfill three complementary functions as follows:…"/>
          <p:cNvSpPr txBox="1"/>
          <p:nvPr>
            <p:ph type="body" idx="4294967295"/>
          </p:nvPr>
        </p:nvSpPr>
        <p:spPr>
          <a:prstGeom prst="rect">
            <a:avLst/>
          </a:prstGeom>
        </p:spPr>
        <p:txBody>
          <a:bodyPr/>
          <a:lstStyle/>
          <a:p>
            <a:pPr>
              <a:buSzTx/>
              <a:buFont typeface="Wingdings 2"/>
              <a:buNone/>
              <a:defRPr>
                <a:latin typeface="Rockwell"/>
                <a:ea typeface="Rockwell"/>
                <a:cs typeface="Rockwell"/>
                <a:sym typeface="Rockwell"/>
              </a:defRPr>
            </a:pPr>
            <a:r>
              <a:t>The biosphere reserves shall fulfill three complementary functions as follows: </a:t>
            </a:r>
          </a:p>
          <a:p>
            <a:pPr>
              <a:buChar char="⦿"/>
              <a:defRPr>
                <a:latin typeface="Rockwell"/>
                <a:ea typeface="Rockwell"/>
                <a:cs typeface="Rockwell"/>
                <a:sym typeface="Rockwell"/>
              </a:defRPr>
            </a:pPr>
            <a:r>
              <a:t>protection to sustain genetic resources, biological species, ecosystems and landscapes;</a:t>
            </a:r>
          </a:p>
          <a:p>
            <a:pPr>
              <a:buChar char="⦿"/>
              <a:defRPr>
                <a:latin typeface="Rockwell"/>
                <a:ea typeface="Rockwell"/>
                <a:cs typeface="Rockwell"/>
                <a:sym typeface="Rockwell"/>
              </a:defRPr>
            </a:pPr>
            <a:r>
              <a:t>the function of development to promote sustainable economic and human development;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92" name="the function of material and technical support to promote and encourage activities in the field of research, education."/>
          <p:cNvSpPr txBox="1"/>
          <p:nvPr>
            <p:ph type="body" idx="4294967295"/>
          </p:nvPr>
        </p:nvSpPr>
        <p:spPr>
          <a:prstGeom prst="rect">
            <a:avLst/>
          </a:prstGeom>
        </p:spPr>
        <p:txBody>
          <a:bodyPr/>
          <a:lstStyle>
            <a:lvl1pPr>
              <a:buChar char="⦿"/>
              <a:defRPr sz="3600">
                <a:latin typeface="Rockwell"/>
                <a:ea typeface="Rockwell"/>
                <a:cs typeface="Rockwell"/>
                <a:sym typeface="Rockwell"/>
              </a:defRPr>
            </a:lvl1pPr>
          </a:lstStyle>
          <a:p>
            <a:pPr/>
            <a:r>
              <a:t>the function of material and technical support to promote and encourage activities in the field of research, education.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image.png" descr="image.png"/>
          <p:cNvPicPr>
            <a:picLocks noChangeAspect="1"/>
          </p:cNvPicPr>
          <p:nvPr/>
        </p:nvPicPr>
        <p:blipFill>
          <a:blip r:embed="rId2">
            <a:extLst/>
          </a:blip>
          <a:stretch>
            <a:fillRect/>
          </a:stretch>
        </p:blipFill>
        <p:spPr>
          <a:xfrm>
            <a:off x="450850" y="249237"/>
            <a:ext cx="8242300" cy="1165226"/>
          </a:xfrm>
          <a:prstGeom prst="rect">
            <a:avLst/>
          </a:prstGeom>
          <a:ln w="12700">
            <a:miter lim="400000"/>
          </a:ln>
        </p:spPr>
      </p:pic>
      <p:sp>
        <p:nvSpPr>
          <p:cNvPr id="195" name="The concept of monitoring was introduced into the scientific literature in early seventies of the last century, and it means observation and exercising control over changes in the state of biosphere and ecosystems, populations, organisms influenced by human activities, and also the atmosphere, the water, the soil and human health."/>
          <p:cNvSpPr txBox="1"/>
          <p:nvPr>
            <p:ph type="body" idx="4294967295"/>
          </p:nvPr>
        </p:nvSpPr>
        <p:spPr>
          <a:prstGeom prst="rect">
            <a:avLst/>
          </a:prstGeom>
        </p:spPr>
        <p:txBody>
          <a:bodyPr/>
          <a:lstStyle/>
          <a:p>
            <a:pPr>
              <a:buChar char="⦿"/>
              <a:defRPr b="1" sz="2800">
                <a:latin typeface="Rockwell"/>
                <a:ea typeface="Rockwell"/>
                <a:cs typeface="Rockwell"/>
                <a:sym typeface="Rockwell"/>
              </a:defRPr>
            </a:pPr>
            <a:r>
              <a:t>The </a:t>
            </a:r>
            <a:r>
              <a:rPr u="sng"/>
              <a:t>concept of monitoring </a:t>
            </a:r>
            <a:r>
              <a:t>was introduced into the scientific literature in early seventies of the last century, and it </a:t>
            </a:r>
            <a:r>
              <a:rPr u="sng"/>
              <a:t>means observation and exercising control </a:t>
            </a:r>
            <a:r>
              <a:t>over changes in the state of biosphere and ecosystems, populations, organisms influenced by human activities, and also the atmosphere, the water, the soil and human health.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image.png" descr="image.png"/>
          <p:cNvPicPr>
            <a:picLocks noChangeAspect="1"/>
          </p:cNvPicPr>
          <p:nvPr/>
        </p:nvPicPr>
        <p:blipFill>
          <a:blip r:embed="rId2">
            <a:extLst/>
          </a:blip>
          <a:stretch>
            <a:fillRect/>
          </a:stretch>
        </p:blipFill>
        <p:spPr>
          <a:xfrm>
            <a:off x="450850" y="225425"/>
            <a:ext cx="8510588" cy="1182688"/>
          </a:xfrm>
          <a:prstGeom prst="rect">
            <a:avLst/>
          </a:prstGeom>
          <a:ln w="12700">
            <a:miter lim="400000"/>
          </a:ln>
        </p:spPr>
      </p:pic>
      <p:sp>
        <p:nvSpPr>
          <p:cNvPr id="198" name="Tracking and control is a systematic environmental monitoring;…"/>
          <p:cNvSpPr txBox="1"/>
          <p:nvPr>
            <p:ph type="body" idx="4294967295"/>
          </p:nvPr>
        </p:nvSpPr>
        <p:spPr>
          <a:prstGeom prst="rect">
            <a:avLst/>
          </a:prstGeom>
        </p:spPr>
        <p:txBody>
          <a:bodyPr/>
          <a:lstStyle/>
          <a:p>
            <a:pPr>
              <a:buChar char="⦿"/>
              <a:defRPr>
                <a:latin typeface="Rockwell"/>
                <a:ea typeface="Rockwell"/>
                <a:cs typeface="Rockwell"/>
                <a:sym typeface="Rockwell"/>
              </a:defRPr>
            </a:pPr>
            <a:r>
              <a:t>Tracking and control is a systematic environmental monitoring;</a:t>
            </a:r>
          </a:p>
          <a:p>
            <a:pPr>
              <a:buChar char="⦿"/>
              <a:defRPr>
                <a:latin typeface="Rockwell"/>
                <a:ea typeface="Rockwell"/>
                <a:cs typeface="Rockwell"/>
                <a:sym typeface="Rockwell"/>
              </a:defRPr>
            </a:pPr>
            <a:r>
              <a:t>Forecast is to determine probable changes of weather under the influence of natural and anthropogenic factors;</a:t>
            </a:r>
          </a:p>
          <a:p>
            <a:pPr>
              <a:buChar char="⦿"/>
              <a:defRPr>
                <a:latin typeface="Rockwell"/>
                <a:ea typeface="Rockwell"/>
                <a:cs typeface="Rockwell"/>
                <a:sym typeface="Rockwell"/>
              </a:defRPr>
            </a:pPr>
            <a:r>
              <a:t>Management is measures and actions to regulate the state of environment.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image.png" descr="image.png"/>
          <p:cNvPicPr>
            <a:picLocks noChangeAspect="1"/>
          </p:cNvPicPr>
          <p:nvPr/>
        </p:nvPicPr>
        <p:blipFill>
          <a:blip r:embed="rId2">
            <a:extLst/>
          </a:blip>
          <a:stretch>
            <a:fillRect/>
          </a:stretch>
        </p:blipFill>
        <p:spPr>
          <a:xfrm>
            <a:off x="450850" y="249237"/>
            <a:ext cx="8424863" cy="1158876"/>
          </a:xfrm>
          <a:prstGeom prst="rect">
            <a:avLst/>
          </a:prstGeom>
          <a:ln w="12700">
            <a:miter lim="400000"/>
          </a:ln>
        </p:spPr>
      </p:pic>
      <p:sp>
        <p:nvSpPr>
          <p:cNvPr id="201" name="Sanitary and Hygienic Indicators…"/>
          <p:cNvSpPr txBox="1"/>
          <p:nvPr>
            <p:ph type="body" idx="4294967295"/>
          </p:nvPr>
        </p:nvSpPr>
        <p:spPr>
          <a:prstGeom prst="rect">
            <a:avLst/>
          </a:prstGeom>
        </p:spPr>
        <p:txBody>
          <a:bodyPr/>
          <a:lstStyle/>
          <a:p>
            <a:pPr marL="533400" indent="-533400">
              <a:lnSpc>
                <a:spcPct val="90000"/>
              </a:lnSpc>
              <a:buChar char="❖"/>
              <a:defRPr sz="2400">
                <a:latin typeface="Rockwell"/>
                <a:ea typeface="Rockwell"/>
                <a:cs typeface="Rockwell"/>
                <a:sym typeface="Rockwell"/>
              </a:defRPr>
            </a:pPr>
            <a:r>
              <a:t>Sanitary and Hygienic Indicators</a:t>
            </a:r>
          </a:p>
          <a:p>
            <a:pPr marL="533400" indent="-533400">
              <a:lnSpc>
                <a:spcPct val="90000"/>
              </a:lnSpc>
              <a:buSzTx/>
              <a:buFont typeface="Wingdings 2"/>
              <a:buNone/>
              <a:defRPr sz="2400">
                <a:latin typeface="Rockwell"/>
                <a:ea typeface="Rockwell"/>
                <a:cs typeface="Rockwell"/>
                <a:sym typeface="Rockwell"/>
              </a:defRPr>
            </a:pPr>
            <a:r>
              <a:t>          Maximum permissible concentrations</a:t>
            </a:r>
          </a:p>
          <a:p>
            <a:pPr marL="533400" indent="-533400">
              <a:lnSpc>
                <a:spcPct val="90000"/>
              </a:lnSpc>
              <a:buSzTx/>
              <a:buFont typeface="Wingdings 2"/>
              <a:buNone/>
              <a:defRPr sz="2400">
                <a:latin typeface="Rockwell"/>
                <a:ea typeface="Rockwell"/>
                <a:cs typeface="Rockwell"/>
                <a:sym typeface="Rockwell"/>
              </a:defRPr>
            </a:pPr>
            <a:r>
              <a:t>          (MPC) of contaminants in the air, water, </a:t>
            </a:r>
          </a:p>
          <a:p>
            <a:pPr marL="533400" indent="-533400">
              <a:lnSpc>
                <a:spcPct val="90000"/>
              </a:lnSpc>
              <a:buSzTx/>
              <a:buFont typeface="Wingdings 2"/>
              <a:buNone/>
              <a:defRPr sz="2400">
                <a:latin typeface="Rockwell"/>
                <a:ea typeface="Rockwell"/>
                <a:cs typeface="Rockwell"/>
                <a:sym typeface="Rockwell"/>
              </a:defRPr>
            </a:pPr>
            <a:r>
              <a:t>          soil, food products;</a:t>
            </a:r>
          </a:p>
          <a:p>
            <a:pPr marL="533400" indent="-533400">
              <a:lnSpc>
                <a:spcPct val="90000"/>
              </a:lnSpc>
              <a:buSzTx/>
              <a:buFont typeface="Wingdings 2"/>
              <a:buNone/>
              <a:defRPr sz="2400">
                <a:latin typeface="Rockwell"/>
                <a:ea typeface="Rockwell"/>
                <a:cs typeface="Rockwell"/>
                <a:sym typeface="Rockwell"/>
              </a:defRPr>
            </a:pPr>
            <a:r>
              <a:t>          Maximum permissible emissions (MPE) </a:t>
            </a:r>
          </a:p>
          <a:p>
            <a:pPr marL="533400" indent="-533400">
              <a:lnSpc>
                <a:spcPct val="90000"/>
              </a:lnSpc>
              <a:buSzTx/>
              <a:buFont typeface="Wingdings 2"/>
              <a:buNone/>
              <a:defRPr sz="2400">
                <a:latin typeface="Rockwell"/>
                <a:ea typeface="Rockwell"/>
                <a:cs typeface="Rockwell"/>
                <a:sym typeface="Rockwell"/>
              </a:defRPr>
            </a:pPr>
            <a:r>
              <a:t>          of contaminants in the air, water bodies.</a:t>
            </a:r>
          </a:p>
          <a:p>
            <a:pPr marL="533400" indent="-533400">
              <a:lnSpc>
                <a:spcPct val="90000"/>
              </a:lnSpc>
              <a:buChar char="❖"/>
              <a:defRPr sz="2400">
                <a:latin typeface="Rockwell"/>
                <a:ea typeface="Rockwell"/>
                <a:cs typeface="Rockwell"/>
                <a:sym typeface="Rockwell"/>
              </a:defRPr>
            </a:pPr>
            <a:r>
              <a:t>Ecological Indicator</a:t>
            </a:r>
          </a:p>
          <a:p>
            <a:pPr marL="533400" indent="-533400">
              <a:lnSpc>
                <a:spcPct val="90000"/>
              </a:lnSpc>
              <a:buSzTx/>
              <a:buFont typeface="Wingdings 2"/>
              <a:buNone/>
              <a:defRPr sz="2400">
                <a:latin typeface="Rockwell"/>
                <a:ea typeface="Rockwell"/>
                <a:cs typeface="Rockwell"/>
                <a:sym typeface="Rockwell"/>
              </a:defRPr>
            </a:pPr>
            <a:r>
              <a:t>           Regarded as a measure of anthropogenic</a:t>
            </a:r>
          </a:p>
          <a:p>
            <a:pPr marL="533400" indent="-533400">
              <a:lnSpc>
                <a:spcPct val="90000"/>
              </a:lnSpc>
              <a:buSzTx/>
              <a:buFont typeface="Wingdings 2"/>
              <a:buNone/>
              <a:defRPr sz="2400">
                <a:latin typeface="Rockwell"/>
                <a:ea typeface="Rockwell"/>
                <a:cs typeface="Rockwell"/>
                <a:sym typeface="Rockwell"/>
              </a:defRPr>
            </a:pPr>
            <a:r>
              <a:t>           impact on ecosystems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C:\Users\админ\Desktop\water1.jpg" descr="C:\Users\админ\Desktop\water1.jpg"/>
          <p:cNvPicPr>
            <a:picLocks noChangeAspect="1"/>
          </p:cNvPicPr>
          <p:nvPr/>
        </p:nvPicPr>
        <p:blipFill>
          <a:blip r:embed="rId2">
            <a:extLst/>
          </a:blip>
          <a:stretch>
            <a:fillRect/>
          </a:stretch>
        </p:blipFill>
        <p:spPr>
          <a:xfrm>
            <a:off x="6211887" y="354012"/>
            <a:ext cx="2736851" cy="6192838"/>
          </a:xfrm>
          <a:prstGeom prst="rect">
            <a:avLst/>
          </a:prstGeom>
          <a:ln w="12700">
            <a:miter lim="400000"/>
          </a:ln>
        </p:spPr>
      </p:pic>
      <p:sp>
        <p:nvSpPr>
          <p:cNvPr id="109" name="Natural resources are the basis of life for any human society.…"/>
          <p:cNvSpPr txBox="1"/>
          <p:nvPr/>
        </p:nvSpPr>
        <p:spPr>
          <a:xfrm>
            <a:off x="285750" y="457200"/>
            <a:ext cx="6000750" cy="6098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600">
                <a:latin typeface="Adobe Garamond Pro Bold"/>
                <a:ea typeface="Adobe Garamond Pro Bold"/>
                <a:cs typeface="Adobe Garamond Pro Bold"/>
                <a:sym typeface="Adobe Garamond Pro Bold"/>
              </a:defRPr>
            </a:pPr>
            <a:r>
              <a:t>Natural resources are the basis of life for any human society. </a:t>
            </a:r>
          </a:p>
          <a:p>
            <a:pPr>
              <a:defRPr b="1" sz="3600">
                <a:latin typeface="Adobe Garamond Pro Bold"/>
                <a:ea typeface="Adobe Garamond Pro Bold"/>
                <a:cs typeface="Adobe Garamond Pro Bold"/>
                <a:sym typeface="Adobe Garamond Pro Bold"/>
              </a:defRPr>
            </a:pPr>
            <a:r>
              <a:t>Means of people living that are not the result of their </a:t>
            </a:r>
            <a:r>
              <a:rPr i="1" u="sng"/>
              <a:t>labour</a:t>
            </a:r>
            <a:r>
              <a:t> are qualified as </a:t>
            </a:r>
            <a:r>
              <a:rPr i="1" u="sng"/>
              <a:t>natural resources</a:t>
            </a:r>
            <a:r>
              <a:t>. They are water, soil, plants, animals, microorganisms, mineral products, cosmic resources (solar energy). </a:t>
            </a:r>
          </a:p>
        </p:txBody>
      </p:sp>
    </p:spTree>
  </p:cSld>
  <p:clrMapOvr>
    <a:masterClrMapping/>
  </p:clrMapOvr>
  <mc:AlternateContent xmlns:mc="http://schemas.openxmlformats.org/markup-compatibility/2006">
    <mc:Choice xmlns:p14="http://schemas.microsoft.com/office/powerpoint/2010/main" Requires="p14">
      <p:transition spd="fast" advClick="1" p14:dur="500">
        <p:wipe dir="d"/>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204" name="Текстовый блок"/>
          <p:cNvSpPr txBox="1"/>
          <p:nvPr>
            <p:ph type="body" idx="4294967295"/>
          </p:nvPr>
        </p:nvSpPr>
        <p:spPr>
          <a:prstGeom prst="rect">
            <a:avLst/>
          </a:prstGeom>
        </p:spPr>
        <p:txBody>
          <a:bodyPr/>
          <a:lstStyle/>
          <a:p>
            <a:pPr/>
          </a:p>
        </p:txBody>
      </p:sp>
      <p:sp>
        <p:nvSpPr>
          <p:cNvPr id="205" name="An important indicator of the state of environment is the health of population, the criteria of which are the infant mortality dynamics, congenital anomalies of newborn infants, diseases of children and adults."/>
          <p:cNvSpPr txBox="1"/>
          <p:nvPr/>
        </p:nvSpPr>
        <p:spPr>
          <a:xfrm>
            <a:off x="857250" y="714375"/>
            <a:ext cx="7929563" cy="43032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a:p>
            <a:pPr>
              <a:defRPr b="1" sz="3200">
                <a:latin typeface="Times New Roman"/>
                <a:ea typeface="Times New Roman"/>
                <a:cs typeface="Times New Roman"/>
                <a:sym typeface="Times New Roman"/>
              </a:defRPr>
            </a:pPr>
            <a:r>
              <a:t>An important indicator of the state of environment is </a:t>
            </a:r>
            <a:r>
              <a:rPr i="1"/>
              <a:t>the health</a:t>
            </a:r>
            <a:r>
              <a:t> </a:t>
            </a:r>
            <a:r>
              <a:rPr i="1"/>
              <a:t>of population</a:t>
            </a:r>
            <a:r>
              <a:t>, the criteria of which are the </a:t>
            </a:r>
            <a:r>
              <a:rPr u="sng">
                <a:solidFill>
                  <a:srgbClr val="CCCC00"/>
                </a:solidFill>
                <a:uFill>
                  <a:solidFill>
                    <a:srgbClr val="CCCC00"/>
                  </a:solidFill>
                </a:uFill>
                <a:hlinkClick r:id="rId2" invalidUrl="" action="" tgtFrame="" tooltip="" history="1" highlightClick="0" endSnd="0"/>
              </a:rPr>
              <a:t>infant mortality</a:t>
            </a:r>
            <a:r>
              <a:t> dynamics, congenital anomalies of newborn infants, diseases of children and adults.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With the intent to build harmonious relations between the nature and society it is necessary to solve three the most important tasks:…"/>
          <p:cNvSpPr txBox="1"/>
          <p:nvPr>
            <p:ph type="body" idx="4294967295"/>
          </p:nvPr>
        </p:nvSpPr>
        <p:spPr>
          <a:xfrm>
            <a:off x="755650" y="2571750"/>
            <a:ext cx="7693025" cy="3724275"/>
          </a:xfrm>
          <a:prstGeom prst="rect">
            <a:avLst/>
          </a:prstGeom>
        </p:spPr>
        <p:txBody>
          <a:bodyPr/>
          <a:lstStyle/>
          <a:p>
            <a:pPr marL="533400" indent="-533400">
              <a:lnSpc>
                <a:spcPct val="90000"/>
              </a:lnSpc>
              <a:buSzTx/>
              <a:buFont typeface="Wingdings 2"/>
              <a:buNone/>
              <a:defRPr>
                <a:latin typeface="Rockwell"/>
                <a:ea typeface="Rockwell"/>
                <a:cs typeface="Rockwell"/>
                <a:sym typeface="Rockwell"/>
              </a:defRPr>
            </a:pPr>
            <a:r>
              <a:t>With the intent to build harmonious relations between the nature and society it is necessary to solve </a:t>
            </a:r>
            <a:r>
              <a:rPr b="1" i="1"/>
              <a:t>three the most important tasks</a:t>
            </a:r>
            <a:r>
              <a:t>:</a:t>
            </a:r>
          </a:p>
          <a:p>
            <a:pPr marL="533400" indent="-533400">
              <a:lnSpc>
                <a:spcPct val="90000"/>
              </a:lnSpc>
              <a:buAutoNum type="arabicPeriod" startAt="1"/>
              <a:defRPr i="1">
                <a:latin typeface="Rockwell"/>
                <a:ea typeface="Rockwell"/>
                <a:cs typeface="Rockwell"/>
                <a:sym typeface="Rockwell"/>
              </a:defRPr>
            </a:pPr>
            <a:r>
              <a:t>To form a new type of social and ecological thinking eliminating an exclusive consumer approach to the nature;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210" name="Wide publicity, enlightenment and education of social and ecological problems accompanying development of human civilization;…"/>
          <p:cNvSpPr txBox="1"/>
          <p:nvPr>
            <p:ph type="body" idx="4294967295"/>
          </p:nvPr>
        </p:nvSpPr>
        <p:spPr>
          <a:prstGeom prst="rect">
            <a:avLst/>
          </a:prstGeom>
        </p:spPr>
        <p:txBody>
          <a:bodyPr/>
          <a:lstStyle/>
          <a:p>
            <a:pPr marL="533400" indent="-533400">
              <a:lnSpc>
                <a:spcPct val="90000"/>
              </a:lnSpc>
              <a:buAutoNum type="arabicPeriod" startAt="1"/>
              <a:defRPr i="1">
                <a:latin typeface="Rockwell"/>
                <a:ea typeface="Rockwell"/>
                <a:cs typeface="Rockwell"/>
                <a:sym typeface="Rockwell"/>
              </a:defRPr>
            </a:pPr>
            <a:r>
              <a:t>Wide publicity, enlightenment and education of social and ecological problems accompanying development of human civilization;</a:t>
            </a:r>
          </a:p>
          <a:p>
            <a:pPr marL="533400" indent="-533400">
              <a:lnSpc>
                <a:spcPct val="90000"/>
              </a:lnSpc>
              <a:buAutoNum type="arabicPeriod" startAt="1"/>
              <a:defRPr i="1">
                <a:latin typeface="Rockwell"/>
                <a:ea typeface="Rockwell"/>
                <a:cs typeface="Rockwell"/>
                <a:sym typeface="Rockwell"/>
              </a:defRPr>
            </a:pPr>
            <a:r>
              <a:t>Developing a business mechanism of nature management providing full coordination of individual, collective and national interests in the area of environment protection and rational use of natural resources.</a:t>
            </a:r>
            <a:r>
              <a:rPr i="0"/>
              <a:t>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image.png" descr="image.png"/>
          <p:cNvPicPr>
            <a:picLocks noChangeAspect="1"/>
          </p:cNvPicPr>
          <p:nvPr/>
        </p:nvPicPr>
        <p:blipFill>
          <a:blip r:embed="rId2">
            <a:extLst/>
          </a:blip>
          <a:stretch>
            <a:fillRect/>
          </a:stretch>
        </p:blipFill>
        <p:spPr>
          <a:xfrm>
            <a:off x="450850" y="-66675"/>
            <a:ext cx="8242300" cy="1474788"/>
          </a:xfrm>
          <a:prstGeom prst="rect">
            <a:avLst/>
          </a:prstGeom>
          <a:ln w="12700">
            <a:miter lim="400000"/>
          </a:ln>
        </p:spPr>
      </p:pic>
      <p:sp>
        <p:nvSpPr>
          <p:cNvPr id="213" name="Текстовый блок"/>
          <p:cNvSpPr txBox="1"/>
          <p:nvPr>
            <p:ph type="body" idx="4294967295"/>
          </p:nvPr>
        </p:nvSpPr>
        <p:spPr>
          <a:prstGeom prst="rect">
            <a:avLst/>
          </a:prstGeom>
        </p:spPr>
        <p:txBody>
          <a:bodyPr/>
          <a:lstStyle/>
          <a:p>
            <a:pPr>
              <a:buChar char="⦿"/>
              <a:defRPr>
                <a:latin typeface="Rockwell"/>
                <a:ea typeface="Rockwell"/>
                <a:cs typeface="Rockwell"/>
                <a:sym typeface="Rockwell"/>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image.png" descr="image.png"/>
          <p:cNvPicPr>
            <a:picLocks noChangeAspect="1"/>
          </p:cNvPicPr>
          <p:nvPr/>
        </p:nvPicPr>
        <p:blipFill>
          <a:blip r:embed="rId2">
            <a:extLst/>
          </a:blip>
          <a:stretch>
            <a:fillRect/>
          </a:stretch>
        </p:blipFill>
        <p:spPr>
          <a:xfrm>
            <a:off x="298450" y="669925"/>
            <a:ext cx="8693150" cy="982663"/>
          </a:xfrm>
          <a:prstGeom prst="rect">
            <a:avLst/>
          </a:prstGeom>
          <a:ln w="12700">
            <a:miter lim="400000"/>
          </a:ln>
        </p:spPr>
      </p:pic>
      <p:pic>
        <p:nvPicPr>
          <p:cNvPr id="216" name="UFvKC844qCs.jpg" descr="UFvKC844qCs.jpg"/>
          <p:cNvPicPr>
            <a:picLocks noChangeAspect="1"/>
          </p:cNvPicPr>
          <p:nvPr/>
        </p:nvPicPr>
        <p:blipFill>
          <a:blip r:embed="rId3">
            <a:extLst/>
          </a:blip>
          <a:srcRect l="0" t="0" r="0" b="64317"/>
          <a:stretch>
            <a:fillRect/>
          </a:stretch>
        </p:blipFill>
        <p:spPr>
          <a:xfrm>
            <a:off x="0" y="6237287"/>
            <a:ext cx="9144000" cy="620714"/>
          </a:xfrm>
          <a:prstGeom prst="rect">
            <a:avLst/>
          </a:prstGeom>
          <a:ln w="12700">
            <a:miter lim="400000"/>
          </a:ln>
        </p:spPr>
      </p:pic>
      <p:sp>
        <p:nvSpPr>
          <p:cNvPr id="217" name="Environmental (ecological) certification is a form of environmental regulation and effective measures for environmental protection and improvement of the ecological situation. ."/>
          <p:cNvSpPr txBox="1"/>
          <p:nvPr>
            <p:ph type="body" sz="half" idx="4294967295"/>
          </p:nvPr>
        </p:nvSpPr>
        <p:spPr>
          <a:xfrm>
            <a:off x="3563937" y="1844675"/>
            <a:ext cx="5122863" cy="4176713"/>
          </a:xfrm>
          <a:prstGeom prst="rect">
            <a:avLst/>
          </a:prstGeom>
        </p:spPr>
        <p:txBody>
          <a:bodyPr/>
          <a:lstStyle/>
          <a:p>
            <a:pPr algn="ctr">
              <a:buSzTx/>
              <a:buFont typeface="Wingdings 2"/>
              <a:buNone/>
              <a:defRPr b="1" i="1" sz="2800">
                <a:effectLst>
                  <a:outerShdw sx="100000" sy="100000" kx="0" ky="0" algn="b" rotWithShape="0" blurRad="12700" dist="25400" dir="2700000">
                    <a:srgbClr val="FFFFFF"/>
                  </a:outerShdw>
                </a:effectLst>
                <a:latin typeface="Georgia"/>
                <a:ea typeface="Georgia"/>
                <a:cs typeface="Georgia"/>
                <a:sym typeface="Georgia"/>
              </a:defRPr>
            </a:pPr>
            <a:r>
              <a:t>Environmental (ecological) certification</a:t>
            </a:r>
            <a:r>
              <a:rPr b="0"/>
              <a:t> </a:t>
            </a:r>
            <a:r>
              <a:rPr b="0" i="0"/>
              <a:t>is a form of environmental regulation and </a:t>
            </a:r>
            <a:r>
              <a:rPr b="0" i="0">
                <a:latin typeface="Times New Roman"/>
                <a:ea typeface="Times New Roman"/>
                <a:cs typeface="Times New Roman"/>
                <a:sym typeface="Times New Roman"/>
              </a:rPr>
              <a:t>effective measures for environmental protection and improvement of the ecological situation. </a:t>
            </a:r>
            <a:r>
              <a:rPr b="0" i="0">
                <a:solidFill>
                  <a:srgbClr val="C00000"/>
                </a:solidFill>
              </a:rPr>
              <a:t>.</a:t>
            </a:r>
          </a:p>
        </p:txBody>
      </p:sp>
      <p:pic>
        <p:nvPicPr>
          <p:cNvPr id="218" name="UFvKC844qCs.jpg" descr="UFvKC844qCs.jpg"/>
          <p:cNvPicPr>
            <a:picLocks noChangeAspect="1"/>
          </p:cNvPicPr>
          <p:nvPr/>
        </p:nvPicPr>
        <p:blipFill>
          <a:blip r:embed="rId3">
            <a:extLst/>
          </a:blip>
          <a:srcRect l="0" t="0" r="0" b="64317"/>
          <a:stretch>
            <a:fillRect/>
          </a:stretch>
        </p:blipFill>
        <p:spPr>
          <a:xfrm>
            <a:off x="0" y="-1"/>
            <a:ext cx="9144000" cy="620714"/>
          </a:xfrm>
          <a:prstGeom prst="rect">
            <a:avLst/>
          </a:prstGeom>
          <a:ln w="12700">
            <a:miter lim="400000"/>
          </a:ln>
        </p:spPr>
      </p:pic>
      <p:pic>
        <p:nvPicPr>
          <p:cNvPr id="219" name="25b363bf1376feaa75a189c8770b9bb6.png" descr="25b363bf1376feaa75a189c8770b9bb6.png"/>
          <p:cNvPicPr>
            <a:picLocks noChangeAspect="1"/>
          </p:cNvPicPr>
          <p:nvPr/>
        </p:nvPicPr>
        <p:blipFill>
          <a:blip r:embed="rId4">
            <a:extLst/>
          </a:blip>
          <a:stretch>
            <a:fillRect/>
          </a:stretch>
        </p:blipFill>
        <p:spPr>
          <a:xfrm>
            <a:off x="323850" y="1773237"/>
            <a:ext cx="3635375" cy="45227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15"/>
                                        </p:tgtEl>
                                        <p:attrNameLst>
                                          <p:attrName>style.visibility</p:attrName>
                                        </p:attrNameLst>
                                      </p:cBhvr>
                                      <p:to>
                                        <p:strVal val="visible"/>
                                      </p:to>
                                    </p:set>
                                    <p:animEffect filter="wipe(down)" transition="in">
                                      <p:cBhvr>
                                        <p:cTn id="7" dur="5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217">
                                            <p:bg/>
                                          </p:spTgt>
                                        </p:tgtEl>
                                        <p:attrNameLst>
                                          <p:attrName>style.visibility</p:attrName>
                                        </p:attrNameLst>
                                      </p:cBhvr>
                                      <p:to>
                                        <p:strVal val="visible"/>
                                      </p:to>
                                    </p:set>
                                    <p:animEffect filter="wipe(down)" transition="in">
                                      <p:cBhvr>
                                        <p:cTn id="12" dur="500"/>
                                        <p:tgtEl>
                                          <p:spTgt spid="217">
                                            <p:bg/>
                                          </p:spTgt>
                                        </p:tgtEl>
                                      </p:cBhvr>
                                    </p:animEffect>
                                  </p:childTnLst>
                                </p:cTn>
                              </p:par>
                              <p:par>
                                <p:cTn id="13" presetClass="entr" nodeType="withEffect" presetSubtype="4" presetID="22" grpId="2" fill="hold">
                                  <p:stCondLst>
                                    <p:cond delay="0"/>
                                  </p:stCondLst>
                                  <p:iterate type="el" backwards="0">
                                    <p:tmAbs val="0"/>
                                  </p:iterate>
                                  <p:childTnLst>
                                    <p:set>
                                      <p:cBhvr>
                                        <p:cTn id="14" fill="hold"/>
                                        <p:tgtEl>
                                          <p:spTgt spid="217">
                                            <p:txEl>
                                              <p:pRg st="0" end="0"/>
                                            </p:txEl>
                                          </p:spTgt>
                                        </p:tgtEl>
                                        <p:attrNameLst>
                                          <p:attrName>style.visibility</p:attrName>
                                        </p:attrNameLst>
                                      </p:cBhvr>
                                      <p:to>
                                        <p:strVal val="visible"/>
                                      </p:to>
                                    </p:set>
                                    <p:animEffect filter="wipe(down)" transition="in">
                                      <p:cBhvr>
                                        <p:cTn id="15" dur="500"/>
                                        <p:tgtEl>
                                          <p:spTgt spid="2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4" presetID="2" grpId="3" fill="hold">
                                  <p:stCondLst>
                                    <p:cond delay="0"/>
                                  </p:stCondLst>
                                  <p:iterate type="el" backwards="0">
                                    <p:tmAbs val="0"/>
                                  </p:iterate>
                                  <p:childTnLst>
                                    <p:set>
                                      <p:cBhvr>
                                        <p:cTn id="19" fill="hold"/>
                                        <p:tgtEl>
                                          <p:spTgt spid="219"/>
                                        </p:tgtEl>
                                        <p:attrNameLst>
                                          <p:attrName>style.visibility</p:attrName>
                                        </p:attrNameLst>
                                      </p:cBhvr>
                                      <p:to>
                                        <p:strVal val="visible"/>
                                      </p:to>
                                    </p:set>
                                    <p:anim calcmode="lin" valueType="num">
                                      <p:cBhvr>
                                        <p:cTn id="20" dur="500" fill="hold"/>
                                        <p:tgtEl>
                                          <p:spTgt spid="219"/>
                                        </p:tgtEl>
                                        <p:attrNameLst>
                                          <p:attrName>ppt_x</p:attrName>
                                        </p:attrNameLst>
                                      </p:cBhvr>
                                      <p:tavLst>
                                        <p:tav tm="0">
                                          <p:val>
                                            <p:strVal val="#ppt_x"/>
                                          </p:val>
                                        </p:tav>
                                        <p:tav tm="100000">
                                          <p:val>
                                            <p:strVal val="#ppt_x"/>
                                          </p:val>
                                        </p:tav>
                                      </p:tavLst>
                                    </p:anim>
                                    <p:anim calcmode="lin" valueType="num">
                                      <p:cBhvr>
                                        <p:cTn id="21" dur="500" fill="hold"/>
                                        <p:tgtEl>
                                          <p:spTgt spid="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17" grpId="2"/>
      <p:bldP build="whole" bldLvl="1" animBg="1" rev="0" advAuto="0" spid="215" grpId="1"/>
      <p:bldP build="whole" bldLvl="1" animBg="1" rev="0" advAuto="0" spid="219" grpId="3"/>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image.png" descr="image.png"/>
          <p:cNvPicPr>
            <a:picLocks noChangeAspect="1"/>
          </p:cNvPicPr>
          <p:nvPr/>
        </p:nvPicPr>
        <p:blipFill>
          <a:blip r:embed="rId2">
            <a:extLst/>
          </a:blip>
          <a:stretch>
            <a:fillRect/>
          </a:stretch>
        </p:blipFill>
        <p:spPr>
          <a:xfrm>
            <a:off x="463550" y="828675"/>
            <a:ext cx="8339138" cy="3614738"/>
          </a:xfrm>
          <a:prstGeom prst="rect">
            <a:avLst/>
          </a:prstGeom>
          <a:ln w="12700">
            <a:miter lim="400000"/>
          </a:ln>
        </p:spPr>
      </p:pic>
      <p:pic>
        <p:nvPicPr>
          <p:cNvPr id="222" name="image.jpeg" descr="image.jpeg"/>
          <p:cNvPicPr>
            <a:picLocks noChangeAspect="1"/>
          </p:cNvPicPr>
          <p:nvPr/>
        </p:nvPicPr>
        <p:blipFill>
          <a:blip r:embed="rId3">
            <a:extLst/>
          </a:blip>
          <a:stretch>
            <a:fillRect/>
          </a:stretch>
        </p:blipFill>
        <p:spPr>
          <a:xfrm>
            <a:off x="1692275" y="4508500"/>
            <a:ext cx="3975100" cy="217805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Times New Roman"/>
                <a:ea typeface="Times New Roman"/>
                <a:cs typeface="Times New Roman"/>
                <a:sym typeface="Times New Roman"/>
              </a:defRPr>
            </a:pPr>
          </a:p>
        </p:txBody>
      </p:sp>
      <p:sp>
        <p:nvSpPr>
          <p:cNvPr id="225" name="Ecological passport of the company refers to its basis and technological documentation, it should be in every enterprise."/>
          <p:cNvSpPr txBox="1"/>
          <p:nvPr>
            <p:ph type="body" idx="4294967295"/>
          </p:nvPr>
        </p:nvSpPr>
        <p:spPr>
          <a:prstGeom prst="rect">
            <a:avLst/>
          </a:prstGeom>
        </p:spPr>
        <p:txBody>
          <a:bodyPr/>
          <a:lstStyle>
            <a:lvl1pPr>
              <a:buChar char="⦿"/>
              <a:defRPr>
                <a:latin typeface="Times New Roman"/>
                <a:ea typeface="Times New Roman"/>
                <a:cs typeface="Times New Roman"/>
                <a:sym typeface="Times New Roman"/>
              </a:defRPr>
            </a:lvl1pPr>
          </a:lstStyle>
          <a:p>
            <a:pPr/>
            <a:r>
              <a:t> Ecological passport of the company refers to its basis and technological documentation, it should be in every enterprise.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Times New Roman"/>
                <a:ea typeface="Times New Roman"/>
                <a:cs typeface="Times New Roman"/>
                <a:sym typeface="Times New Roman"/>
              </a:defRPr>
            </a:pPr>
          </a:p>
        </p:txBody>
      </p:sp>
      <p:sp>
        <p:nvSpPr>
          <p:cNvPr id="228" name="Environmental Passport gives you  the opportunity to analyze the ecological state of the enterprise and the environment in the region, to compare the ecological and economic performance with other better environmental protection measures."/>
          <p:cNvSpPr txBox="1"/>
          <p:nvPr>
            <p:ph type="body" idx="4294967295"/>
          </p:nvPr>
        </p:nvSpPr>
        <p:spPr>
          <a:prstGeom prst="rect">
            <a:avLst/>
          </a:prstGeom>
        </p:spPr>
        <p:txBody>
          <a:bodyPr/>
          <a:lstStyle>
            <a:lvl1pPr>
              <a:buChar char="⦿"/>
              <a:defRPr>
                <a:latin typeface="Times New Roman"/>
                <a:ea typeface="Times New Roman"/>
                <a:cs typeface="Times New Roman"/>
                <a:sym typeface="Times New Roman"/>
              </a:defRPr>
            </a:lvl1pPr>
          </a:lstStyle>
          <a:p>
            <a:pPr/>
            <a:r>
              <a:t>Environmental Passport gives you  the opportunity to analyze the ecological state of the enterprise and the environment in the region, to compare the ecological and economic performance with other better environmental protection measures.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image.png" descr="image.png"/>
          <p:cNvPicPr>
            <a:picLocks noChangeAspect="1"/>
          </p:cNvPicPr>
          <p:nvPr/>
        </p:nvPicPr>
        <p:blipFill>
          <a:blip r:embed="rId2">
            <a:extLst/>
          </a:blip>
          <a:stretch>
            <a:fillRect/>
          </a:stretch>
        </p:blipFill>
        <p:spPr>
          <a:xfrm>
            <a:off x="390525" y="542925"/>
            <a:ext cx="8375650" cy="944563"/>
          </a:xfrm>
          <a:prstGeom prst="rect">
            <a:avLst/>
          </a:prstGeom>
          <a:ln w="12700">
            <a:miter lim="400000"/>
          </a:ln>
        </p:spPr>
      </p:pic>
      <p:sp>
        <p:nvSpPr>
          <p:cNvPr id="231" name="title page,…"/>
          <p:cNvSpPr txBox="1"/>
          <p:nvPr/>
        </p:nvSpPr>
        <p:spPr>
          <a:xfrm>
            <a:off x="755650" y="1628775"/>
            <a:ext cx="7056438" cy="19486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pPr>
            <a:r>
              <a:t>title page,</a:t>
            </a:r>
          </a:p>
          <a:p>
            <a:pPr marL="285750" indent="-285750">
              <a:buSzPct val="100000"/>
              <a:buFont typeface="Arial"/>
              <a:buChar char="•"/>
            </a:pPr>
            <a:r>
              <a:t>information about the developer of environmental passports</a:t>
            </a:r>
          </a:p>
          <a:p>
            <a:pPr marL="285750" indent="-285750">
              <a:buSzPct val="100000"/>
              <a:buFont typeface="Arial"/>
              <a:buChar char="•"/>
            </a:pPr>
            <a:r>
              <a:t>content,</a:t>
            </a:r>
          </a:p>
          <a:p>
            <a:pPr marL="285750" indent="-285750">
              <a:buSzPct val="100000"/>
              <a:buFont typeface="Arial"/>
              <a:buChar char="•"/>
            </a:pPr>
            <a:r>
              <a:t>general information about the users of natural resources,</a:t>
            </a:r>
          </a:p>
          <a:p>
            <a:pPr marL="285750" indent="-285750">
              <a:buSzPct val="100000"/>
              <a:buFont typeface="Arial"/>
              <a:buChar char="•"/>
            </a:pPr>
            <a:r>
              <a:t>environmental and economic indicators,</a:t>
            </a:r>
          </a:p>
          <a:p>
            <a:pPr marL="285750" indent="-285750">
              <a:buSzPct val="100000"/>
              <a:buFont typeface="Arial"/>
              <a:buChar char="•"/>
            </a:pPr>
            <a:r>
              <a:t>information about products,</a:t>
            </a:r>
          </a:p>
          <a:p>
            <a:pPr marL="285750" indent="-285750">
              <a:buSzPct val="100000"/>
              <a:buFont typeface="Arial"/>
              <a:buChar char="•"/>
            </a:pPr>
            <a:r>
              <a:t>a brief description of production,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Заголовок"/>
          <p:cNvSpPr txBox="1"/>
          <p:nvPr>
            <p:ph type="title" idx="4294967295"/>
          </p:nvPr>
        </p:nvSpPr>
        <p:spPr>
          <a:xfrm>
            <a:off x="457200" y="253999"/>
            <a:ext cx="8229600" cy="1143002"/>
          </a:xfrm>
          <a:prstGeom prst="rect">
            <a:avLst/>
          </a:prstGeom>
        </p:spPr>
        <p:txBody>
          <a:bodyPr/>
          <a:lstStyle/>
          <a:p>
            <a:pPr>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234" name="information on the consumption of energy,…"/>
          <p:cNvSpPr txBox="1"/>
          <p:nvPr/>
        </p:nvSpPr>
        <p:spPr>
          <a:xfrm>
            <a:off x="785812" y="2136775"/>
            <a:ext cx="8001001" cy="24787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400"/>
            </a:pPr>
            <a:r>
              <a:t>information on the consumption of energy,</a:t>
            </a:r>
          </a:p>
          <a:p>
            <a:pPr marL="285750" indent="-285750">
              <a:buSzPct val="100000"/>
              <a:buFont typeface="Arial"/>
              <a:buChar char="•"/>
              <a:defRPr sz="2400"/>
            </a:pPr>
            <a:r>
              <a:t>ecological and production figures,</a:t>
            </a:r>
          </a:p>
          <a:p>
            <a:pPr marL="285750" indent="-285750">
              <a:buSzPct val="100000"/>
              <a:buFont typeface="Arial"/>
              <a:buChar char="•"/>
              <a:defRPr sz="2400"/>
            </a:pPr>
            <a:r>
              <a:t>information on land use,</a:t>
            </a:r>
          </a:p>
          <a:p>
            <a:pPr marL="285750" indent="-285750">
              <a:buSzPct val="100000"/>
              <a:buFont typeface="Arial"/>
              <a:buChar char="•"/>
              <a:defRPr sz="2400"/>
            </a:pPr>
            <a:r>
              <a:t>information about permissions (licenses) for the use of natural resources and environmental protection activities,</a:t>
            </a:r>
          </a:p>
          <a:p>
            <a:pPr marL="285750" indent="-285750">
              <a:buSzPct val="100000"/>
              <a:buFont typeface="Arial"/>
              <a:buChar char="•"/>
              <a:defRPr sz="2400"/>
            </a:pPr>
            <a:r>
              <a:t>Environmental Action Plan,</a:t>
            </a:r>
          </a:p>
          <a:p>
            <a:pPr marL="285750" indent="-285750">
              <a:buSzPct val="100000"/>
              <a:buFont typeface="Arial"/>
              <a:buChar char="•"/>
              <a:defRPr sz="2400"/>
            </a:pPr>
            <a:r>
              <a:t>a list of references</a:t>
            </a:r>
            <a:r>
              <a:rPr sz="1800"/>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12" name="There are various classifications of natural resources. For example, with regard to the use the natural resources are divided into industrial, public health, aesthetic, scientific etc."/>
          <p:cNvSpPr txBox="1"/>
          <p:nvPr>
            <p:ph type="body" idx="4294967295"/>
          </p:nvPr>
        </p:nvSpPr>
        <p:spPr>
          <a:prstGeom prst="rect">
            <a:avLst/>
          </a:prstGeom>
        </p:spPr>
        <p:txBody>
          <a:bodyPr/>
          <a:lstStyle/>
          <a:p>
            <a:pPr>
              <a:buChar char="⦿"/>
              <a:defRPr b="1" sz="4000">
                <a:latin typeface="Adobe Heiti Std R"/>
                <a:ea typeface="Adobe Heiti Std R"/>
                <a:cs typeface="Adobe Heiti Std R"/>
                <a:sym typeface="Adobe Heiti Std R"/>
              </a:defRPr>
            </a:pPr>
            <a:r>
              <a:t>There are various classifications of natural resources. For example, with </a:t>
            </a:r>
            <a:r>
              <a:rPr u="sng"/>
              <a:t>regard to the use </a:t>
            </a:r>
            <a:r>
              <a:t>the natural resources are divided into </a:t>
            </a:r>
            <a:r>
              <a:rPr i="1" u="sng"/>
              <a:t>industrial, public health, aesthetic, scientific </a:t>
            </a:r>
            <a:r>
              <a:rPr i="1"/>
              <a:t>etc.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38" name="Группа"/>
          <p:cNvGrpSpPr/>
          <p:nvPr/>
        </p:nvGrpSpPr>
        <p:grpSpPr>
          <a:xfrm>
            <a:off x="2428875" y="650875"/>
            <a:ext cx="3786188" cy="431800"/>
            <a:chOff x="0" y="0"/>
            <a:chExt cx="3786187" cy="431800"/>
          </a:xfrm>
        </p:grpSpPr>
        <p:sp>
          <p:nvSpPr>
            <p:cNvPr id="236" name="Прямоугольник"/>
            <p:cNvSpPr/>
            <p:nvPr/>
          </p:nvSpPr>
          <p:spPr>
            <a:xfrm>
              <a:off x="0" y="0"/>
              <a:ext cx="3786188" cy="431800"/>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400">
                  <a:solidFill>
                    <a:srgbClr val="FFFFFF"/>
                  </a:solidFill>
                  <a:latin typeface="Times New Roman"/>
                  <a:ea typeface="Times New Roman"/>
                  <a:cs typeface="Times New Roman"/>
                  <a:sym typeface="Times New Roman"/>
                </a:defRPr>
              </a:pPr>
            </a:p>
          </p:txBody>
        </p:sp>
        <p:sp>
          <p:nvSpPr>
            <p:cNvPr id="237" name="Environmental certification of enterprise"/>
            <p:cNvSpPr txBox="1"/>
            <p:nvPr/>
          </p:nvSpPr>
          <p:spPr>
            <a:xfrm>
              <a:off x="0" y="72356"/>
              <a:ext cx="3786188" cy="287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400">
                  <a:solidFill>
                    <a:srgbClr val="FFFFFF"/>
                  </a:solidFill>
                  <a:latin typeface="Times New Roman"/>
                  <a:ea typeface="Times New Roman"/>
                  <a:cs typeface="Times New Roman"/>
                  <a:sym typeface="Times New Roman"/>
                </a:defRPr>
              </a:lvl1pPr>
            </a:lstStyle>
            <a:p>
              <a:pPr/>
              <a:r>
                <a:t>Environmental certification of enterprise</a:t>
              </a:r>
            </a:p>
          </p:txBody>
        </p:sp>
      </p:grpSp>
      <p:sp>
        <p:nvSpPr>
          <p:cNvPr id="239" name="Линия"/>
          <p:cNvSpPr/>
          <p:nvPr/>
        </p:nvSpPr>
        <p:spPr>
          <a:xfrm>
            <a:off x="755650" y="866775"/>
            <a:ext cx="1673225" cy="1588"/>
          </a:xfrm>
          <a:prstGeom prst="line">
            <a:avLst/>
          </a:prstGeom>
          <a:ln>
            <a:solidFill>
              <a:srgbClr val="000000"/>
            </a:solidFill>
          </a:ln>
        </p:spPr>
        <p:txBody>
          <a:bodyPr lIns="45719" rIns="45719"/>
          <a:lstStyle/>
          <a:p>
            <a:pPr/>
          </a:p>
        </p:txBody>
      </p:sp>
      <p:sp>
        <p:nvSpPr>
          <p:cNvPr id="240" name="Линия"/>
          <p:cNvSpPr/>
          <p:nvPr/>
        </p:nvSpPr>
        <p:spPr>
          <a:xfrm flipH="1">
            <a:off x="755649" y="866775"/>
            <a:ext cx="2" cy="4362451"/>
          </a:xfrm>
          <a:prstGeom prst="line">
            <a:avLst/>
          </a:prstGeom>
          <a:ln>
            <a:solidFill>
              <a:srgbClr val="000000"/>
            </a:solidFill>
          </a:ln>
        </p:spPr>
        <p:txBody>
          <a:bodyPr lIns="45719" rIns="45719"/>
          <a:lstStyle/>
          <a:p>
            <a:pPr/>
          </a:p>
        </p:txBody>
      </p:sp>
      <p:sp>
        <p:nvSpPr>
          <p:cNvPr id="241" name="Линия"/>
          <p:cNvSpPr/>
          <p:nvPr/>
        </p:nvSpPr>
        <p:spPr>
          <a:xfrm>
            <a:off x="755650" y="1628775"/>
            <a:ext cx="1439863" cy="0"/>
          </a:xfrm>
          <a:prstGeom prst="line">
            <a:avLst/>
          </a:prstGeom>
          <a:ln>
            <a:solidFill>
              <a:srgbClr val="000000"/>
            </a:solidFill>
            <a:tailEnd type="triangle"/>
          </a:ln>
        </p:spPr>
        <p:txBody>
          <a:bodyPr lIns="45719" rIns="45719"/>
          <a:lstStyle/>
          <a:p>
            <a:pPr/>
          </a:p>
        </p:txBody>
      </p:sp>
      <p:grpSp>
        <p:nvGrpSpPr>
          <p:cNvPr id="244" name="Группа"/>
          <p:cNvGrpSpPr/>
          <p:nvPr/>
        </p:nvGrpSpPr>
        <p:grpSpPr>
          <a:xfrm>
            <a:off x="2195512" y="1392728"/>
            <a:ext cx="6264276" cy="416531"/>
            <a:chOff x="0" y="0"/>
            <a:chExt cx="6264275" cy="416530"/>
          </a:xfrm>
        </p:grpSpPr>
        <p:sp>
          <p:nvSpPr>
            <p:cNvPr id="242" name="Прямоугольник"/>
            <p:cNvSpPr/>
            <p:nvPr/>
          </p:nvSpPr>
          <p:spPr>
            <a:xfrm>
              <a:off x="0" y="28083"/>
              <a:ext cx="6264275" cy="360364"/>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defRPr>
              </a:pPr>
            </a:p>
          </p:txBody>
        </p:sp>
        <p:sp>
          <p:nvSpPr>
            <p:cNvPr id="243" name="environmental assessment of production in terms of rational use of natural resources"/>
            <p:cNvSpPr txBox="1"/>
            <p:nvPr/>
          </p:nvSpPr>
          <p:spPr>
            <a:xfrm>
              <a:off x="0" y="0"/>
              <a:ext cx="6264275" cy="416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Rockwell"/>
                  <a:ea typeface="Rockwell"/>
                  <a:cs typeface="Rockwell"/>
                  <a:sym typeface="Rockwell"/>
                </a:defRPr>
              </a:lvl1pPr>
            </a:lstStyle>
            <a:p>
              <a:pPr/>
              <a:r>
                <a:t>environmental assessment of production in terms of rational use of natural resources</a:t>
              </a:r>
            </a:p>
          </p:txBody>
        </p:sp>
      </p:grpSp>
      <p:sp>
        <p:nvSpPr>
          <p:cNvPr id="245" name="Линия"/>
          <p:cNvSpPr/>
          <p:nvPr/>
        </p:nvSpPr>
        <p:spPr>
          <a:xfrm>
            <a:off x="2339975" y="1781175"/>
            <a:ext cx="0" cy="423863"/>
          </a:xfrm>
          <a:prstGeom prst="line">
            <a:avLst/>
          </a:prstGeom>
          <a:ln>
            <a:solidFill>
              <a:srgbClr val="000000"/>
            </a:solidFill>
            <a:tailEnd type="triangle"/>
          </a:ln>
        </p:spPr>
        <p:txBody>
          <a:bodyPr lIns="45719" rIns="45719"/>
          <a:lstStyle/>
          <a:p>
            <a:pPr/>
          </a:p>
        </p:txBody>
      </p:sp>
      <p:sp>
        <p:nvSpPr>
          <p:cNvPr id="246" name="Линия"/>
          <p:cNvSpPr/>
          <p:nvPr/>
        </p:nvSpPr>
        <p:spPr>
          <a:xfrm>
            <a:off x="3635375" y="1781175"/>
            <a:ext cx="0" cy="423863"/>
          </a:xfrm>
          <a:prstGeom prst="line">
            <a:avLst/>
          </a:prstGeom>
          <a:ln>
            <a:solidFill>
              <a:srgbClr val="000000"/>
            </a:solidFill>
            <a:tailEnd type="triangle"/>
          </a:ln>
        </p:spPr>
        <p:txBody>
          <a:bodyPr lIns="45719" rIns="45719"/>
          <a:lstStyle/>
          <a:p>
            <a:pPr/>
          </a:p>
        </p:txBody>
      </p:sp>
      <p:sp>
        <p:nvSpPr>
          <p:cNvPr id="247" name="Линия"/>
          <p:cNvSpPr/>
          <p:nvPr/>
        </p:nvSpPr>
        <p:spPr>
          <a:xfrm>
            <a:off x="5327650" y="1781175"/>
            <a:ext cx="0" cy="423863"/>
          </a:xfrm>
          <a:prstGeom prst="line">
            <a:avLst/>
          </a:prstGeom>
          <a:ln>
            <a:solidFill>
              <a:srgbClr val="000000"/>
            </a:solidFill>
            <a:tailEnd type="triangle"/>
          </a:ln>
        </p:spPr>
        <p:txBody>
          <a:bodyPr lIns="45719" rIns="45719"/>
          <a:lstStyle/>
          <a:p>
            <a:pPr/>
          </a:p>
        </p:txBody>
      </p:sp>
      <p:sp>
        <p:nvSpPr>
          <p:cNvPr id="248" name="Линия"/>
          <p:cNvSpPr/>
          <p:nvPr/>
        </p:nvSpPr>
        <p:spPr>
          <a:xfrm>
            <a:off x="7164387" y="1781175"/>
            <a:ext cx="1" cy="423863"/>
          </a:xfrm>
          <a:prstGeom prst="line">
            <a:avLst/>
          </a:prstGeom>
          <a:ln>
            <a:solidFill>
              <a:srgbClr val="000000"/>
            </a:solidFill>
            <a:tailEnd type="triangle"/>
          </a:ln>
        </p:spPr>
        <p:txBody>
          <a:bodyPr lIns="45719" rIns="45719"/>
          <a:lstStyle/>
          <a:p>
            <a:pPr/>
          </a:p>
        </p:txBody>
      </p:sp>
      <p:grpSp>
        <p:nvGrpSpPr>
          <p:cNvPr id="251" name="Группа"/>
          <p:cNvGrpSpPr/>
          <p:nvPr/>
        </p:nvGrpSpPr>
        <p:grpSpPr>
          <a:xfrm>
            <a:off x="1285875" y="2205037"/>
            <a:ext cx="1630363" cy="503238"/>
            <a:chOff x="0" y="0"/>
            <a:chExt cx="1630362" cy="503237"/>
          </a:xfrm>
        </p:grpSpPr>
        <p:sp>
          <p:nvSpPr>
            <p:cNvPr id="249" name="Прямоугольник"/>
            <p:cNvSpPr/>
            <p:nvPr/>
          </p:nvSpPr>
          <p:spPr>
            <a:xfrm>
              <a:off x="0" y="0"/>
              <a:ext cx="1630363" cy="5032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defRPr>
              </a:pPr>
            </a:p>
          </p:txBody>
        </p:sp>
        <p:sp>
          <p:nvSpPr>
            <p:cNvPr id="250" name="consumption of raw materials"/>
            <p:cNvSpPr txBox="1"/>
            <p:nvPr/>
          </p:nvSpPr>
          <p:spPr>
            <a:xfrm>
              <a:off x="0" y="43353"/>
              <a:ext cx="1630363" cy="416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Rockwell"/>
                  <a:ea typeface="Rockwell"/>
                  <a:cs typeface="Rockwell"/>
                  <a:sym typeface="Rockwell"/>
                </a:defRPr>
              </a:lvl1pPr>
            </a:lstStyle>
            <a:p>
              <a:pPr/>
              <a:r>
                <a:t>consumption of raw materials</a:t>
              </a:r>
            </a:p>
          </p:txBody>
        </p:sp>
      </p:grpSp>
      <p:grpSp>
        <p:nvGrpSpPr>
          <p:cNvPr id="254" name="Группа"/>
          <p:cNvGrpSpPr/>
          <p:nvPr/>
        </p:nvGrpSpPr>
        <p:grpSpPr>
          <a:xfrm>
            <a:off x="3071812" y="2205037"/>
            <a:ext cx="1285876" cy="503238"/>
            <a:chOff x="0" y="0"/>
            <a:chExt cx="1285875" cy="503237"/>
          </a:xfrm>
        </p:grpSpPr>
        <p:sp>
          <p:nvSpPr>
            <p:cNvPr id="252" name="Прямоугольник"/>
            <p:cNvSpPr/>
            <p:nvPr/>
          </p:nvSpPr>
          <p:spPr>
            <a:xfrm>
              <a:off x="-1" y="0"/>
              <a:ext cx="1285877" cy="5032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defRPr>
              </a:pPr>
            </a:p>
          </p:txBody>
        </p:sp>
        <p:sp>
          <p:nvSpPr>
            <p:cNvPr id="253" name="consumption of energy"/>
            <p:cNvSpPr txBox="1"/>
            <p:nvPr/>
          </p:nvSpPr>
          <p:spPr>
            <a:xfrm>
              <a:off x="-1" y="43353"/>
              <a:ext cx="1285877" cy="416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Rockwell"/>
                  <a:ea typeface="Rockwell"/>
                  <a:cs typeface="Rockwell"/>
                  <a:sym typeface="Rockwell"/>
                </a:defRPr>
              </a:lvl1pPr>
            </a:lstStyle>
            <a:p>
              <a:pPr/>
              <a:r>
                <a:t>consumption of energy</a:t>
              </a:r>
            </a:p>
          </p:txBody>
        </p:sp>
      </p:grpSp>
      <p:grpSp>
        <p:nvGrpSpPr>
          <p:cNvPr id="257" name="Группа"/>
          <p:cNvGrpSpPr/>
          <p:nvPr/>
        </p:nvGrpSpPr>
        <p:grpSpPr>
          <a:xfrm>
            <a:off x="4572000" y="2159491"/>
            <a:ext cx="1439863" cy="594331"/>
            <a:chOff x="0" y="0"/>
            <a:chExt cx="1439862" cy="594330"/>
          </a:xfrm>
        </p:grpSpPr>
        <p:sp>
          <p:nvSpPr>
            <p:cNvPr id="255" name="Прямоугольник"/>
            <p:cNvSpPr/>
            <p:nvPr/>
          </p:nvSpPr>
          <p:spPr>
            <a:xfrm>
              <a:off x="0" y="45546"/>
              <a:ext cx="1439863" cy="5032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defRPr>
              </a:pPr>
            </a:p>
          </p:txBody>
        </p:sp>
        <p:sp>
          <p:nvSpPr>
            <p:cNvPr id="256" name="consumption of  natural resources"/>
            <p:cNvSpPr txBox="1"/>
            <p:nvPr/>
          </p:nvSpPr>
          <p:spPr>
            <a:xfrm>
              <a:off x="0" y="0"/>
              <a:ext cx="1439863" cy="594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Rockwell"/>
                  <a:ea typeface="Rockwell"/>
                  <a:cs typeface="Rockwell"/>
                  <a:sym typeface="Rockwell"/>
                </a:defRPr>
              </a:lvl1pPr>
            </a:lstStyle>
            <a:p>
              <a:pPr/>
              <a:r>
                <a:t>consumption of  natural resources</a:t>
              </a:r>
            </a:p>
          </p:txBody>
        </p:sp>
      </p:grpSp>
      <p:grpSp>
        <p:nvGrpSpPr>
          <p:cNvPr id="260" name="Группа"/>
          <p:cNvGrpSpPr/>
          <p:nvPr/>
        </p:nvGrpSpPr>
        <p:grpSpPr>
          <a:xfrm>
            <a:off x="6357937" y="2159491"/>
            <a:ext cx="1814513" cy="594331"/>
            <a:chOff x="0" y="0"/>
            <a:chExt cx="1814512" cy="594330"/>
          </a:xfrm>
        </p:grpSpPr>
        <p:sp>
          <p:nvSpPr>
            <p:cNvPr id="258" name="Прямоугольник"/>
            <p:cNvSpPr/>
            <p:nvPr/>
          </p:nvSpPr>
          <p:spPr>
            <a:xfrm>
              <a:off x="0" y="45546"/>
              <a:ext cx="1814513" cy="5032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defRPr>
              </a:pPr>
            </a:p>
          </p:txBody>
        </p:sp>
        <p:sp>
          <p:nvSpPr>
            <p:cNvPr id="259" name="emissions of pollutants per unit of production"/>
            <p:cNvSpPr txBox="1"/>
            <p:nvPr/>
          </p:nvSpPr>
          <p:spPr>
            <a:xfrm>
              <a:off x="0" y="0"/>
              <a:ext cx="1814513" cy="594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Rockwell"/>
                  <a:ea typeface="Rockwell"/>
                  <a:cs typeface="Rockwell"/>
                  <a:sym typeface="Rockwell"/>
                </a:defRPr>
              </a:lvl1pPr>
            </a:lstStyle>
            <a:p>
              <a:pPr/>
              <a:r>
                <a:t>emissions of pollutants per unit of production</a:t>
              </a:r>
            </a:p>
          </p:txBody>
        </p:sp>
      </p:grpSp>
      <p:sp>
        <p:nvSpPr>
          <p:cNvPr id="261" name="Линия"/>
          <p:cNvSpPr/>
          <p:nvPr/>
        </p:nvSpPr>
        <p:spPr>
          <a:xfrm>
            <a:off x="755650" y="3068637"/>
            <a:ext cx="720725" cy="1"/>
          </a:xfrm>
          <a:prstGeom prst="line">
            <a:avLst/>
          </a:prstGeom>
          <a:ln>
            <a:solidFill>
              <a:srgbClr val="000000"/>
            </a:solidFill>
            <a:tailEnd type="triangle"/>
          </a:ln>
        </p:spPr>
        <p:txBody>
          <a:bodyPr lIns="45719" rIns="45719"/>
          <a:lstStyle/>
          <a:p>
            <a:pPr/>
          </a:p>
        </p:txBody>
      </p:sp>
      <p:grpSp>
        <p:nvGrpSpPr>
          <p:cNvPr id="264" name="Группа"/>
          <p:cNvGrpSpPr/>
          <p:nvPr/>
        </p:nvGrpSpPr>
        <p:grpSpPr>
          <a:xfrm>
            <a:off x="1511300" y="2908964"/>
            <a:ext cx="6661150" cy="311409"/>
            <a:chOff x="0" y="0"/>
            <a:chExt cx="6661150" cy="311407"/>
          </a:xfrm>
        </p:grpSpPr>
        <p:sp>
          <p:nvSpPr>
            <p:cNvPr id="262" name="Прямоугольник"/>
            <p:cNvSpPr/>
            <p:nvPr/>
          </p:nvSpPr>
          <p:spPr>
            <a:xfrm>
              <a:off x="0" y="27910"/>
              <a:ext cx="6661150" cy="25558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600">
                  <a:solidFill>
                    <a:srgbClr val="92D050"/>
                  </a:solidFill>
                  <a:latin typeface="Times New Roman"/>
                  <a:ea typeface="Times New Roman"/>
                  <a:cs typeface="Times New Roman"/>
                  <a:sym typeface="Times New Roman"/>
                </a:defRPr>
              </a:pPr>
            </a:p>
          </p:txBody>
        </p:sp>
        <p:sp>
          <p:nvSpPr>
            <p:cNvPr id="263" name="assessment of the negative impact on the environment"/>
            <p:cNvSpPr txBox="1"/>
            <p:nvPr/>
          </p:nvSpPr>
          <p:spPr>
            <a:xfrm>
              <a:off x="0" y="0"/>
              <a:ext cx="6661150"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rgbClr val="92D050"/>
                  </a:solidFill>
                  <a:latin typeface="Times New Roman"/>
                  <a:ea typeface="Times New Roman"/>
                  <a:cs typeface="Times New Roman"/>
                  <a:sym typeface="Times New Roman"/>
                </a:defRPr>
              </a:lvl1pPr>
            </a:lstStyle>
            <a:p>
              <a:pPr/>
              <a:r>
                <a:t>assessment of the negative impact on the environment</a:t>
              </a:r>
            </a:p>
          </p:txBody>
        </p:sp>
      </p:grpSp>
      <p:sp>
        <p:nvSpPr>
          <p:cNvPr id="265" name="Линия"/>
          <p:cNvSpPr/>
          <p:nvPr/>
        </p:nvSpPr>
        <p:spPr>
          <a:xfrm>
            <a:off x="2339975" y="3192462"/>
            <a:ext cx="0" cy="452439"/>
          </a:xfrm>
          <a:prstGeom prst="line">
            <a:avLst/>
          </a:prstGeom>
          <a:ln>
            <a:solidFill>
              <a:srgbClr val="000000"/>
            </a:solidFill>
            <a:tailEnd type="triangle"/>
          </a:ln>
        </p:spPr>
        <p:txBody>
          <a:bodyPr lIns="45719" rIns="45719"/>
          <a:lstStyle/>
          <a:p>
            <a:pPr/>
          </a:p>
        </p:txBody>
      </p:sp>
      <p:sp>
        <p:nvSpPr>
          <p:cNvPr id="266" name="Линия"/>
          <p:cNvSpPr/>
          <p:nvPr/>
        </p:nvSpPr>
        <p:spPr>
          <a:xfrm>
            <a:off x="4427537" y="3192462"/>
            <a:ext cx="1" cy="452439"/>
          </a:xfrm>
          <a:prstGeom prst="line">
            <a:avLst/>
          </a:prstGeom>
          <a:ln>
            <a:solidFill>
              <a:srgbClr val="000000"/>
            </a:solidFill>
            <a:tailEnd type="triangle"/>
          </a:ln>
        </p:spPr>
        <p:txBody>
          <a:bodyPr lIns="45719" rIns="45719"/>
          <a:lstStyle/>
          <a:p>
            <a:pPr/>
          </a:p>
        </p:txBody>
      </p:sp>
      <p:sp>
        <p:nvSpPr>
          <p:cNvPr id="267" name="Линия"/>
          <p:cNvSpPr/>
          <p:nvPr/>
        </p:nvSpPr>
        <p:spPr>
          <a:xfrm>
            <a:off x="6731000" y="3228975"/>
            <a:ext cx="0" cy="379413"/>
          </a:xfrm>
          <a:prstGeom prst="line">
            <a:avLst/>
          </a:prstGeom>
          <a:ln>
            <a:solidFill>
              <a:srgbClr val="000000"/>
            </a:solidFill>
            <a:tailEnd type="triangle"/>
          </a:ln>
        </p:spPr>
        <p:txBody>
          <a:bodyPr lIns="45719" rIns="45719"/>
          <a:lstStyle/>
          <a:p>
            <a:pPr/>
          </a:p>
        </p:txBody>
      </p:sp>
      <p:grpSp>
        <p:nvGrpSpPr>
          <p:cNvPr id="270" name="Группа"/>
          <p:cNvGrpSpPr/>
          <p:nvPr/>
        </p:nvGrpSpPr>
        <p:grpSpPr>
          <a:xfrm>
            <a:off x="1763712" y="3644900"/>
            <a:ext cx="1152526" cy="504825"/>
            <a:chOff x="0" y="0"/>
            <a:chExt cx="1152525" cy="504825"/>
          </a:xfrm>
        </p:grpSpPr>
        <p:sp>
          <p:nvSpPr>
            <p:cNvPr id="268" name="Прямоугольник"/>
            <p:cNvSpPr/>
            <p:nvPr/>
          </p:nvSpPr>
          <p:spPr>
            <a:xfrm>
              <a:off x="0" y="0"/>
              <a:ext cx="1152525" cy="504825"/>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sz="1100">
                  <a:solidFill>
                    <a:srgbClr val="92D050"/>
                  </a:solidFill>
                </a:defRPr>
              </a:pPr>
            </a:p>
          </p:txBody>
        </p:sp>
        <p:sp>
          <p:nvSpPr>
            <p:cNvPr id="269" name="Gross amount of disposing"/>
            <p:cNvSpPr txBox="1"/>
            <p:nvPr/>
          </p:nvSpPr>
          <p:spPr>
            <a:xfrm>
              <a:off x="0" y="55576"/>
              <a:ext cx="1152525" cy="3936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92D050"/>
                  </a:solidFill>
                  <a:latin typeface="Rockwell"/>
                  <a:ea typeface="Rockwell"/>
                  <a:cs typeface="Rockwell"/>
                  <a:sym typeface="Rockwell"/>
                </a:defRPr>
              </a:lvl1pPr>
            </a:lstStyle>
            <a:p>
              <a:pPr/>
              <a:r>
                <a:t>Gross amount of disposing</a:t>
              </a:r>
            </a:p>
          </p:txBody>
        </p:sp>
      </p:grpSp>
      <p:grpSp>
        <p:nvGrpSpPr>
          <p:cNvPr id="273" name="Группа"/>
          <p:cNvGrpSpPr/>
          <p:nvPr/>
        </p:nvGrpSpPr>
        <p:grpSpPr>
          <a:xfrm>
            <a:off x="3924300" y="3644900"/>
            <a:ext cx="1157288" cy="504825"/>
            <a:chOff x="0" y="0"/>
            <a:chExt cx="1157287" cy="504825"/>
          </a:xfrm>
        </p:grpSpPr>
        <p:sp>
          <p:nvSpPr>
            <p:cNvPr id="271" name="Прямоугольник"/>
            <p:cNvSpPr/>
            <p:nvPr/>
          </p:nvSpPr>
          <p:spPr>
            <a:xfrm>
              <a:off x="0" y="0"/>
              <a:ext cx="1157288" cy="504825"/>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200">
                  <a:solidFill>
                    <a:srgbClr val="92D050"/>
                  </a:solidFill>
                  <a:latin typeface="Times New Roman"/>
                  <a:ea typeface="Times New Roman"/>
                  <a:cs typeface="Times New Roman"/>
                  <a:sym typeface="Times New Roman"/>
                </a:defRPr>
              </a:pPr>
            </a:p>
          </p:txBody>
        </p:sp>
        <p:sp>
          <p:nvSpPr>
            <p:cNvPr id="272" name="Gross number of discharges"/>
            <p:cNvSpPr txBox="1"/>
            <p:nvPr/>
          </p:nvSpPr>
          <p:spPr>
            <a:xfrm>
              <a:off x="0" y="19429"/>
              <a:ext cx="1157288" cy="465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200">
                  <a:solidFill>
                    <a:srgbClr val="92D050"/>
                  </a:solidFill>
                  <a:latin typeface="Times New Roman"/>
                  <a:ea typeface="Times New Roman"/>
                  <a:cs typeface="Times New Roman"/>
                  <a:sym typeface="Times New Roman"/>
                </a:defRPr>
              </a:lvl1pPr>
            </a:lstStyle>
            <a:p>
              <a:pPr/>
              <a:r>
                <a:t>Gross number of discharges</a:t>
              </a:r>
            </a:p>
          </p:txBody>
        </p:sp>
      </p:grpSp>
      <p:grpSp>
        <p:nvGrpSpPr>
          <p:cNvPr id="276" name="Группа"/>
          <p:cNvGrpSpPr/>
          <p:nvPr/>
        </p:nvGrpSpPr>
        <p:grpSpPr>
          <a:xfrm>
            <a:off x="6011862" y="3644900"/>
            <a:ext cx="1439863" cy="504825"/>
            <a:chOff x="0" y="0"/>
            <a:chExt cx="1439862" cy="504825"/>
          </a:xfrm>
        </p:grpSpPr>
        <p:sp>
          <p:nvSpPr>
            <p:cNvPr id="274" name="Прямоугольник"/>
            <p:cNvSpPr/>
            <p:nvPr/>
          </p:nvSpPr>
          <p:spPr>
            <a:xfrm>
              <a:off x="0" y="0"/>
              <a:ext cx="1439863" cy="504825"/>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400">
                  <a:solidFill>
                    <a:srgbClr val="92D050"/>
                  </a:solidFill>
                  <a:latin typeface="Times New Roman"/>
                  <a:ea typeface="Times New Roman"/>
                  <a:cs typeface="Times New Roman"/>
                  <a:sym typeface="Times New Roman"/>
                </a:defRPr>
              </a:pPr>
            </a:p>
          </p:txBody>
        </p:sp>
        <p:sp>
          <p:nvSpPr>
            <p:cNvPr id="275" name="Gross amount of solid waste"/>
            <p:cNvSpPr txBox="1"/>
            <p:nvPr/>
          </p:nvSpPr>
          <p:spPr>
            <a:xfrm>
              <a:off x="0" y="7269"/>
              <a:ext cx="1439863" cy="490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400">
                  <a:solidFill>
                    <a:srgbClr val="92D050"/>
                  </a:solidFill>
                  <a:latin typeface="Times New Roman"/>
                  <a:ea typeface="Times New Roman"/>
                  <a:cs typeface="Times New Roman"/>
                  <a:sym typeface="Times New Roman"/>
                </a:defRPr>
              </a:lvl1pPr>
            </a:lstStyle>
            <a:p>
              <a:pPr/>
              <a:r>
                <a:t>Gross amount of solid waste</a:t>
              </a:r>
            </a:p>
          </p:txBody>
        </p:sp>
      </p:grpSp>
      <p:grpSp>
        <p:nvGrpSpPr>
          <p:cNvPr id="279" name="Группа"/>
          <p:cNvGrpSpPr/>
          <p:nvPr/>
        </p:nvGrpSpPr>
        <p:grpSpPr>
          <a:xfrm>
            <a:off x="1817687" y="4365625"/>
            <a:ext cx="6083301" cy="287338"/>
            <a:chOff x="0" y="0"/>
            <a:chExt cx="6083300" cy="287337"/>
          </a:xfrm>
        </p:grpSpPr>
        <p:sp>
          <p:nvSpPr>
            <p:cNvPr id="277" name="Прямоугольник"/>
            <p:cNvSpPr/>
            <p:nvPr/>
          </p:nvSpPr>
          <p:spPr>
            <a:xfrm>
              <a:off x="-1" y="0"/>
              <a:ext cx="6083302" cy="2873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sz="1400">
                  <a:solidFill>
                    <a:srgbClr val="92D050"/>
                  </a:solidFill>
                </a:defRPr>
              </a:pPr>
            </a:p>
          </p:txBody>
        </p:sp>
        <p:sp>
          <p:nvSpPr>
            <p:cNvPr id="278" name="availability and effectiveness of treatment facilities"/>
            <p:cNvSpPr txBox="1"/>
            <p:nvPr/>
          </p:nvSpPr>
          <p:spPr>
            <a:xfrm>
              <a:off x="-1" y="7796"/>
              <a:ext cx="6083302" cy="2717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92D050"/>
                  </a:solidFill>
                  <a:latin typeface="Rockwell"/>
                  <a:ea typeface="Rockwell"/>
                  <a:cs typeface="Rockwell"/>
                  <a:sym typeface="Rockwell"/>
                </a:defRPr>
              </a:lvl1pPr>
            </a:lstStyle>
            <a:p>
              <a:pPr/>
              <a:r>
                <a:t>availability and effectiveness of treatment facilities</a:t>
              </a:r>
            </a:p>
          </p:txBody>
        </p:sp>
      </p:grpSp>
      <p:sp>
        <p:nvSpPr>
          <p:cNvPr id="280" name="Линия"/>
          <p:cNvSpPr/>
          <p:nvPr/>
        </p:nvSpPr>
        <p:spPr>
          <a:xfrm>
            <a:off x="755650" y="4508500"/>
            <a:ext cx="1062038" cy="0"/>
          </a:xfrm>
          <a:prstGeom prst="line">
            <a:avLst/>
          </a:prstGeom>
          <a:ln>
            <a:solidFill>
              <a:srgbClr val="000000"/>
            </a:solidFill>
            <a:tailEnd type="triangle"/>
          </a:ln>
        </p:spPr>
        <p:txBody>
          <a:bodyPr lIns="45719" rIns="45719"/>
          <a:lstStyle/>
          <a:p>
            <a:pPr/>
          </a:p>
        </p:txBody>
      </p:sp>
      <p:sp>
        <p:nvSpPr>
          <p:cNvPr id="281" name="Линия"/>
          <p:cNvSpPr/>
          <p:nvPr/>
        </p:nvSpPr>
        <p:spPr>
          <a:xfrm>
            <a:off x="755650" y="5229225"/>
            <a:ext cx="863600" cy="0"/>
          </a:xfrm>
          <a:prstGeom prst="line">
            <a:avLst/>
          </a:prstGeom>
          <a:ln>
            <a:solidFill>
              <a:srgbClr val="000000"/>
            </a:solidFill>
            <a:tailEnd type="triangle"/>
          </a:ln>
        </p:spPr>
        <p:txBody>
          <a:bodyPr lIns="45719" rIns="45719"/>
          <a:lstStyle/>
          <a:p>
            <a:pPr/>
          </a:p>
        </p:txBody>
      </p:sp>
      <p:grpSp>
        <p:nvGrpSpPr>
          <p:cNvPr id="284" name="Группа"/>
          <p:cNvGrpSpPr/>
          <p:nvPr/>
        </p:nvGrpSpPr>
        <p:grpSpPr>
          <a:xfrm>
            <a:off x="1619250" y="5013325"/>
            <a:ext cx="6121400" cy="503238"/>
            <a:chOff x="0" y="0"/>
            <a:chExt cx="6121400" cy="503237"/>
          </a:xfrm>
        </p:grpSpPr>
        <p:sp>
          <p:nvSpPr>
            <p:cNvPr id="282" name="Прямоугольник"/>
            <p:cNvSpPr/>
            <p:nvPr/>
          </p:nvSpPr>
          <p:spPr>
            <a:xfrm>
              <a:off x="0" y="0"/>
              <a:ext cx="6121400" cy="503238"/>
            </a:xfrm>
            <a:prstGeom prst="rect">
              <a:avLst/>
            </a:prstGeom>
            <a:solidFill>
              <a:srgbClr val="000000"/>
            </a:solidFill>
            <a:ln w="38100" cap="flat">
              <a:solidFill>
                <a:srgbClr val="000000"/>
              </a:solidFill>
              <a:prstDash val="solid"/>
              <a:round/>
            </a:ln>
            <a:effectLst/>
          </p:spPr>
          <p:txBody>
            <a:bodyPr wrap="square" lIns="45719" tIns="45719" rIns="45719" bIns="45719" numCol="1" anchor="ctr">
              <a:noAutofit/>
            </a:bodyPr>
            <a:lstStyle/>
            <a:p>
              <a:pPr algn="ctr">
                <a:defRPr b="1" sz="1400">
                  <a:solidFill>
                    <a:srgbClr val="92D050"/>
                  </a:solidFill>
                </a:defRPr>
              </a:pPr>
            </a:p>
          </p:txBody>
        </p:sp>
        <p:sp>
          <p:nvSpPr>
            <p:cNvPr id="283" name="relationship management &quot;enterprise - environment&quot; by levying pollution charges"/>
            <p:cNvSpPr txBox="1"/>
            <p:nvPr/>
          </p:nvSpPr>
          <p:spPr>
            <a:xfrm>
              <a:off x="0" y="7796"/>
              <a:ext cx="6121400" cy="487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400">
                  <a:solidFill>
                    <a:srgbClr val="92D050"/>
                  </a:solidFill>
                  <a:latin typeface="Rockwell"/>
                  <a:ea typeface="Rockwell"/>
                  <a:cs typeface="Rockwell"/>
                  <a:sym typeface="Rockwell"/>
                </a:defRPr>
              </a:lvl1pPr>
            </a:lstStyle>
            <a:p>
              <a:pPr/>
              <a:r>
                <a:t>relationship management "enterprise - environment" by levying pollution charges</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6" name="image.png" descr="image.png"/>
          <p:cNvPicPr>
            <a:picLocks noChangeAspect="1"/>
          </p:cNvPicPr>
          <p:nvPr/>
        </p:nvPicPr>
        <p:blipFill>
          <a:blip r:embed="rId2">
            <a:extLst/>
          </a:blip>
          <a:stretch>
            <a:fillRect/>
          </a:stretch>
        </p:blipFill>
        <p:spPr>
          <a:xfrm>
            <a:off x="463550" y="542925"/>
            <a:ext cx="8375650" cy="1066800"/>
          </a:xfrm>
          <a:prstGeom prst="rect">
            <a:avLst/>
          </a:prstGeom>
          <a:ln w="12700">
            <a:miter lim="400000"/>
          </a:ln>
        </p:spPr>
      </p:pic>
      <p:grpSp>
        <p:nvGrpSpPr>
          <p:cNvPr id="289" name="Группа"/>
          <p:cNvGrpSpPr/>
          <p:nvPr/>
        </p:nvGrpSpPr>
        <p:grpSpPr>
          <a:xfrm>
            <a:off x="1042987" y="1916112"/>
            <a:ext cx="7273926" cy="936626"/>
            <a:chOff x="0" y="0"/>
            <a:chExt cx="7273925" cy="936625"/>
          </a:xfrm>
        </p:grpSpPr>
        <p:sp>
          <p:nvSpPr>
            <p:cNvPr id="287" name="Прямоугольник"/>
            <p:cNvSpPr/>
            <p:nvPr/>
          </p:nvSpPr>
          <p:spPr>
            <a:xfrm>
              <a:off x="0" y="0"/>
              <a:ext cx="7273925" cy="936625"/>
            </a:xfrm>
            <a:prstGeom prst="rect">
              <a:avLst/>
            </a:prstGeom>
            <a:solidFill>
              <a:srgbClr val="848058"/>
            </a:solidFill>
            <a:ln w="38100" cap="flat">
              <a:solidFill>
                <a:srgbClr val="5F5C3E"/>
              </a:solidFill>
              <a:prstDash val="solid"/>
              <a:round/>
            </a:ln>
            <a:effectLst/>
          </p:spPr>
          <p:txBody>
            <a:bodyPr wrap="square" lIns="45719" tIns="45719" rIns="45719" bIns="45719" numCol="1" anchor="ctr">
              <a:noAutofit/>
            </a:bodyPr>
            <a:lstStyle/>
            <a:p>
              <a:pPr>
                <a:defRPr>
                  <a:solidFill>
                    <a:srgbClr val="FFFFFF"/>
                  </a:solidFill>
                  <a:latin typeface="Rockwell"/>
                  <a:ea typeface="Rockwell"/>
                  <a:cs typeface="Rockwell"/>
                  <a:sym typeface="Rockwell"/>
                </a:defRPr>
              </a:pPr>
            </a:p>
          </p:txBody>
        </p:sp>
        <p:sp>
          <p:nvSpPr>
            <p:cNvPr id="288" name="1st group: indicators of influence on a state of the environment;"/>
            <p:cNvSpPr txBox="1"/>
            <p:nvPr/>
          </p:nvSpPr>
          <p:spPr>
            <a:xfrm>
              <a:off x="0" y="305774"/>
              <a:ext cx="7273925" cy="3250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latin typeface="Rockwell"/>
                  <a:ea typeface="Rockwell"/>
                  <a:cs typeface="Rockwell"/>
                  <a:sym typeface="Rockwell"/>
                </a:defRPr>
              </a:pPr>
              <a:r>
                <a:t>1</a:t>
              </a:r>
              <a:r>
                <a:rPr baseline="30000"/>
                <a:t>st</a:t>
              </a:r>
              <a:r>
                <a:t> group: indicators of influence on a state of the environment;</a:t>
              </a:r>
            </a:p>
          </p:txBody>
        </p:sp>
      </p:grpSp>
      <p:grpSp>
        <p:nvGrpSpPr>
          <p:cNvPr id="292" name="Группа"/>
          <p:cNvGrpSpPr/>
          <p:nvPr/>
        </p:nvGrpSpPr>
        <p:grpSpPr>
          <a:xfrm>
            <a:off x="1042987" y="3141662"/>
            <a:ext cx="7273926" cy="792163"/>
            <a:chOff x="0" y="0"/>
            <a:chExt cx="7273925" cy="792162"/>
          </a:xfrm>
        </p:grpSpPr>
        <p:sp>
          <p:nvSpPr>
            <p:cNvPr id="290" name="Прямоугольник"/>
            <p:cNvSpPr/>
            <p:nvPr/>
          </p:nvSpPr>
          <p:spPr>
            <a:xfrm>
              <a:off x="0" y="0"/>
              <a:ext cx="7273925" cy="792163"/>
            </a:xfrm>
            <a:prstGeom prst="rect">
              <a:avLst/>
            </a:prstGeom>
            <a:solidFill>
              <a:srgbClr val="848058"/>
            </a:solidFill>
            <a:ln w="38100" cap="flat">
              <a:solidFill>
                <a:srgbClr val="5F5C3E"/>
              </a:solidFill>
              <a:prstDash val="solid"/>
              <a:round/>
            </a:ln>
            <a:effectLst/>
          </p:spPr>
          <p:txBody>
            <a:bodyPr wrap="square" lIns="45719" tIns="45719" rIns="45719" bIns="45719" numCol="1" anchor="ctr">
              <a:noAutofit/>
            </a:bodyPr>
            <a:lstStyle/>
            <a:p>
              <a:pPr>
                <a:defRPr>
                  <a:solidFill>
                    <a:srgbClr val="FFFFFF"/>
                  </a:solidFill>
                  <a:latin typeface="Rockwell"/>
                  <a:ea typeface="Rockwell"/>
                  <a:cs typeface="Rockwell"/>
                  <a:sym typeface="Rockwell"/>
                </a:defRPr>
              </a:pPr>
            </a:p>
          </p:txBody>
        </p:sp>
        <p:sp>
          <p:nvSpPr>
            <p:cNvPr id="291" name="2nd group: indicators of organizational and technological level of environmental performance of the enterprise;"/>
            <p:cNvSpPr txBox="1"/>
            <p:nvPr/>
          </p:nvSpPr>
          <p:spPr>
            <a:xfrm>
              <a:off x="0" y="93843"/>
              <a:ext cx="7273925" cy="604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latin typeface="Rockwell"/>
                  <a:ea typeface="Rockwell"/>
                  <a:cs typeface="Rockwell"/>
                  <a:sym typeface="Rockwell"/>
                </a:defRPr>
              </a:pPr>
              <a:r>
                <a:t>2</a:t>
              </a:r>
              <a:r>
                <a:rPr baseline="30000"/>
                <a:t>nd</a:t>
              </a:r>
              <a:r>
                <a:t> group: indicators of organizational and technological level of environmental performance of the enterprise;</a:t>
              </a:r>
            </a:p>
          </p:txBody>
        </p:sp>
      </p:grpSp>
      <p:grpSp>
        <p:nvGrpSpPr>
          <p:cNvPr id="295" name="Группа"/>
          <p:cNvGrpSpPr/>
          <p:nvPr/>
        </p:nvGrpSpPr>
        <p:grpSpPr>
          <a:xfrm>
            <a:off x="1042987" y="4292600"/>
            <a:ext cx="7273926" cy="720725"/>
            <a:chOff x="0" y="0"/>
            <a:chExt cx="7273925" cy="720725"/>
          </a:xfrm>
        </p:grpSpPr>
        <p:sp>
          <p:nvSpPr>
            <p:cNvPr id="293" name="Прямоугольник"/>
            <p:cNvSpPr/>
            <p:nvPr/>
          </p:nvSpPr>
          <p:spPr>
            <a:xfrm>
              <a:off x="0" y="0"/>
              <a:ext cx="7273925" cy="720725"/>
            </a:xfrm>
            <a:prstGeom prst="rect">
              <a:avLst/>
            </a:prstGeom>
            <a:solidFill>
              <a:srgbClr val="848058"/>
            </a:solidFill>
            <a:ln w="38100" cap="flat">
              <a:solidFill>
                <a:srgbClr val="5F5C3E"/>
              </a:solidFill>
              <a:prstDash val="solid"/>
              <a:round/>
            </a:ln>
            <a:effectLst/>
          </p:spPr>
          <p:txBody>
            <a:bodyPr wrap="square" lIns="45719" tIns="45719" rIns="45719" bIns="45719" numCol="1" anchor="ctr">
              <a:noAutofit/>
            </a:bodyPr>
            <a:lstStyle/>
            <a:p>
              <a:pPr>
                <a:defRPr>
                  <a:solidFill>
                    <a:srgbClr val="FFFFFF"/>
                  </a:solidFill>
                  <a:latin typeface="Rockwell"/>
                  <a:ea typeface="Rockwell"/>
                  <a:cs typeface="Rockwell"/>
                  <a:sym typeface="Rockwell"/>
                </a:defRPr>
              </a:pPr>
            </a:p>
          </p:txBody>
        </p:sp>
        <p:sp>
          <p:nvSpPr>
            <p:cNvPr id="294" name="3rd group: general and specific indicators of cost-benefit analysis for environmental activities."/>
            <p:cNvSpPr txBox="1"/>
            <p:nvPr/>
          </p:nvSpPr>
          <p:spPr>
            <a:xfrm>
              <a:off x="0" y="58124"/>
              <a:ext cx="7273925" cy="604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latin typeface="Rockwell"/>
                  <a:ea typeface="Rockwell"/>
                  <a:cs typeface="Rockwell"/>
                  <a:sym typeface="Rockwell"/>
                </a:defRPr>
              </a:pPr>
              <a:r>
                <a:t>3</a:t>
              </a:r>
              <a:r>
                <a:rPr baseline="30000"/>
                <a:t>rd</a:t>
              </a:r>
              <a:r>
                <a:t> group: general and specific indicators of cost-benefit analysis for environmental activities.</a:t>
              </a: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7" name="image.png" descr="image.png"/>
          <p:cNvPicPr>
            <a:picLocks noChangeAspect="1"/>
          </p:cNvPicPr>
          <p:nvPr/>
        </p:nvPicPr>
        <p:blipFill>
          <a:blip r:embed="rId2">
            <a:extLst/>
          </a:blip>
          <a:stretch>
            <a:fillRect/>
          </a:stretch>
        </p:blipFill>
        <p:spPr>
          <a:xfrm>
            <a:off x="463550" y="207962"/>
            <a:ext cx="8570913" cy="1474788"/>
          </a:xfrm>
          <a:prstGeom prst="rect">
            <a:avLst/>
          </a:prstGeom>
          <a:ln w="12700">
            <a:miter lim="400000"/>
          </a:ln>
        </p:spPr>
      </p:pic>
      <p:sp>
        <p:nvSpPr>
          <p:cNvPr id="298" name="environmentally friendly products;…"/>
          <p:cNvSpPr txBox="1"/>
          <p:nvPr/>
        </p:nvSpPr>
        <p:spPr>
          <a:xfrm>
            <a:off x="714374" y="2500312"/>
            <a:ext cx="4806952" cy="21358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400"/>
            </a:pPr>
            <a:r>
              <a:t>environmentally friendly products;</a:t>
            </a:r>
          </a:p>
          <a:p>
            <a:pPr marL="285750" indent="-285750">
              <a:buSzPct val="100000"/>
              <a:buFont typeface="Arial"/>
              <a:buChar char="•"/>
              <a:defRPr sz="2400"/>
            </a:pPr>
            <a:r>
              <a:t>the impact on water resources;</a:t>
            </a:r>
          </a:p>
          <a:p>
            <a:pPr marL="285750" indent="-285750">
              <a:buSzPct val="100000"/>
              <a:buFont typeface="Arial"/>
              <a:buChar char="•"/>
              <a:defRPr sz="2400"/>
            </a:pPr>
            <a:r>
              <a:t>the impact on the atmosphere;</a:t>
            </a:r>
          </a:p>
          <a:p>
            <a:pPr marL="285750" indent="-285750">
              <a:buSzPct val="100000"/>
              <a:buFont typeface="Arial"/>
              <a:buChar char="•"/>
              <a:defRPr sz="2400"/>
            </a:pPr>
            <a:r>
              <a:t>impact on material resources and waste production;</a:t>
            </a:r>
          </a:p>
          <a:p>
            <a:pPr marL="285750" indent="-285750">
              <a:buSzPct val="100000"/>
              <a:buFont typeface="Arial"/>
              <a:buChar char="•"/>
              <a:defRPr sz="2400"/>
            </a:pPr>
            <a:r>
              <a:t>the impact on land resources</a:t>
            </a:r>
            <a:r>
              <a:rPr sz="1800"/>
              <a:t>.</a:t>
            </a:r>
          </a:p>
        </p:txBody>
      </p:sp>
      <p:pic>
        <p:nvPicPr>
          <p:cNvPr id="299" name="image.png" descr="image.png"/>
          <p:cNvPicPr>
            <a:picLocks noChangeAspect="1"/>
          </p:cNvPicPr>
          <p:nvPr/>
        </p:nvPicPr>
        <p:blipFill>
          <a:blip r:embed="rId3">
            <a:extLst/>
          </a:blip>
          <a:stretch>
            <a:fillRect/>
          </a:stretch>
        </p:blipFill>
        <p:spPr>
          <a:xfrm>
            <a:off x="5788025" y="2214562"/>
            <a:ext cx="3355975" cy="237648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image.png" descr="image.png"/>
          <p:cNvPicPr>
            <a:picLocks noChangeAspect="1"/>
          </p:cNvPicPr>
          <p:nvPr/>
        </p:nvPicPr>
        <p:blipFill>
          <a:blip r:embed="rId2">
            <a:extLst/>
          </a:blip>
          <a:stretch>
            <a:fillRect/>
          </a:stretch>
        </p:blipFill>
        <p:spPr>
          <a:xfrm>
            <a:off x="603250" y="280987"/>
            <a:ext cx="8577263" cy="1474788"/>
          </a:xfrm>
          <a:prstGeom prst="rect">
            <a:avLst/>
          </a:prstGeom>
          <a:ln w="12700">
            <a:miter lim="400000"/>
          </a:ln>
        </p:spPr>
      </p:pic>
      <p:sp>
        <p:nvSpPr>
          <p:cNvPr id="302" name="equipment pollution sources pollution control equipment;…"/>
          <p:cNvSpPr txBox="1"/>
          <p:nvPr/>
        </p:nvSpPr>
        <p:spPr>
          <a:xfrm>
            <a:off x="568324" y="1989137"/>
            <a:ext cx="6318252" cy="24820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Font typeface="Arial"/>
              <a:buChar char="•"/>
            </a:pPr>
            <a:r>
              <a:t>equipment pollution sources pollution control equipment;</a:t>
            </a:r>
          </a:p>
          <a:p>
            <a:pPr marL="285750" indent="-285750" algn="just">
              <a:buSzPct val="100000"/>
              <a:buFont typeface="Arial"/>
              <a:buChar char="•"/>
            </a:pPr>
            <a:r>
              <a:t>capacity of existing sewage treatment plants;</a:t>
            </a:r>
          </a:p>
          <a:p>
            <a:pPr marL="285750" indent="-285750" algn="just">
              <a:buSzPct val="100000"/>
              <a:buFont typeface="Arial"/>
              <a:buChar char="•"/>
            </a:pPr>
            <a:r>
              <a:t>progressivity used cleaning equipment;</a:t>
            </a:r>
          </a:p>
          <a:p>
            <a:pPr marL="285750" indent="-285750" algn="just">
              <a:buSzPct val="100000"/>
              <a:buFont typeface="Arial"/>
              <a:buChar char="•"/>
            </a:pPr>
            <a:r>
              <a:t>the ability to control the operation of pollution control equipment;</a:t>
            </a:r>
          </a:p>
          <a:p>
            <a:pPr marL="285750" indent="-285750" algn="just">
              <a:buSzPct val="100000"/>
              <a:buFont typeface="Arial"/>
              <a:buChar char="•"/>
            </a:pPr>
            <a:r>
              <a:t>the rationality of the existing organizational structure of the environmental performance of the enterprise;</a:t>
            </a:r>
          </a:p>
          <a:p>
            <a:pPr marL="285750" indent="-285750" algn="just">
              <a:buSzPct val="100000"/>
              <a:buFont typeface="Arial"/>
              <a:buChar char="•"/>
            </a:pPr>
            <a:r>
              <a:t>specific indicators of organizational and technological level of environmental performance of the enterprise.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image.png" descr="image.png"/>
          <p:cNvPicPr>
            <a:picLocks noChangeAspect="1"/>
          </p:cNvPicPr>
          <p:nvPr/>
        </p:nvPicPr>
        <p:blipFill>
          <a:blip r:embed="rId2">
            <a:extLst/>
          </a:blip>
          <a:stretch>
            <a:fillRect/>
          </a:stretch>
        </p:blipFill>
        <p:spPr>
          <a:xfrm>
            <a:off x="493712" y="-6350"/>
            <a:ext cx="8491538" cy="1073150"/>
          </a:xfrm>
          <a:prstGeom prst="rect">
            <a:avLst/>
          </a:prstGeom>
          <a:ln w="12700">
            <a:miter lim="400000"/>
          </a:ln>
        </p:spPr>
      </p:pic>
      <p:sp>
        <p:nvSpPr>
          <p:cNvPr id="305" name="It includes a general indicator of the ratio of the economic effect of environmental protection measures to the total amount of expenses for their implementation and a set of partial indicators."/>
          <p:cNvSpPr txBox="1"/>
          <p:nvPr/>
        </p:nvSpPr>
        <p:spPr>
          <a:xfrm>
            <a:off x="876300" y="1325562"/>
            <a:ext cx="7777163" cy="7686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lvl1pPr>
          </a:lstStyle>
          <a:p>
            <a:pPr/>
            <a:r>
              <a:t>It includes a general indicator of the ratio of the economic effect of environmental protection measures to the total amount of expenses for their implementation and a set of partial indicators.</a:t>
            </a:r>
          </a:p>
        </p:txBody>
      </p:sp>
      <p:sp>
        <p:nvSpPr>
          <p:cNvPr id="306" name="These include:"/>
          <p:cNvSpPr txBox="1"/>
          <p:nvPr/>
        </p:nvSpPr>
        <p:spPr>
          <a:xfrm>
            <a:off x="1285875" y="2500312"/>
            <a:ext cx="1371387" cy="3484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These include</a:t>
            </a:r>
            <a:r>
              <a:rPr sz="1800"/>
              <a:t>:</a:t>
            </a:r>
          </a:p>
        </p:txBody>
      </p:sp>
      <p:sp>
        <p:nvSpPr>
          <p:cNvPr id="307" name="the share of capital expenditures for environmental protection in the total capital cost of the enterprise;…"/>
          <p:cNvSpPr txBox="1"/>
          <p:nvPr/>
        </p:nvSpPr>
        <p:spPr>
          <a:xfrm>
            <a:off x="714375" y="3071812"/>
            <a:ext cx="8101013" cy="32832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600"/>
            </a:pPr>
            <a:r>
              <a:t>the share of capital expenditures for environmental protection in the total capital cost of the enterprise;</a:t>
            </a:r>
          </a:p>
          <a:p>
            <a:pPr marL="285750" indent="-285750">
              <a:buSzPct val="100000"/>
              <a:buFont typeface="Arial"/>
              <a:buChar char="•"/>
              <a:defRPr sz="1600"/>
            </a:pPr>
            <a:r>
              <a:t>the share of current expenditure on environmental protection in the total current cost of the enterprise;</a:t>
            </a:r>
          </a:p>
          <a:p>
            <a:pPr marL="285750" indent="-285750">
              <a:buSzPct val="100000"/>
              <a:buFont typeface="Arial"/>
              <a:buChar char="•"/>
              <a:defRPr sz="1600"/>
            </a:pPr>
            <a:r>
              <a:t>share of expenses for the protection of air pool in the total expenditure on environmental protection;</a:t>
            </a:r>
          </a:p>
          <a:p>
            <a:pPr marL="285750" indent="-285750">
              <a:buSzPct val="100000"/>
              <a:buFont typeface="Arial"/>
              <a:buChar char="•"/>
              <a:defRPr sz="1600"/>
            </a:pPr>
            <a:r>
              <a:t>the proportion of the cost of protection and rational use of water resources in the total expenditure on environmental protection;</a:t>
            </a:r>
          </a:p>
          <a:p>
            <a:pPr marL="285750" indent="-285750">
              <a:buSzPct val="100000"/>
              <a:buFont typeface="Arial"/>
              <a:buChar char="•"/>
              <a:defRPr sz="1600"/>
            </a:pPr>
            <a:r>
              <a:t>share of costs for the destruction and disposal of solid and liquid waste in the total expenditure on environmental protection;</a:t>
            </a:r>
          </a:p>
          <a:p>
            <a:pPr marL="285750" indent="-285750">
              <a:buSzPct val="100000"/>
              <a:buFont typeface="Arial"/>
              <a:buChar char="•"/>
              <a:defRPr sz="1600"/>
            </a:pPr>
            <a:r>
              <a:t>share of expenses for the development and implementation of advanced technologies (low-waste, non-waste, drainage, etc.) in public expenditure on R &amp; D;</a:t>
            </a:r>
          </a:p>
          <a:p>
            <a:pPr marL="285750" indent="-285750">
              <a:buSzPct val="100000"/>
              <a:buFont typeface="Arial"/>
              <a:buChar char="•"/>
              <a:defRPr sz="1600"/>
            </a:pPr>
            <a:r>
              <a:t>the share of costs for the services of outside organizations on environmental protection in the total cost of the enterprise.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11" name="Группа"/>
          <p:cNvGrpSpPr/>
          <p:nvPr/>
        </p:nvGrpSpPr>
        <p:grpSpPr>
          <a:xfrm>
            <a:off x="539750" y="549275"/>
            <a:ext cx="4716463" cy="1982788"/>
            <a:chOff x="0" y="0"/>
            <a:chExt cx="4716462" cy="1982787"/>
          </a:xfrm>
        </p:grpSpPr>
        <p:sp>
          <p:nvSpPr>
            <p:cNvPr id="309" name="Прямоугольник"/>
            <p:cNvSpPr/>
            <p:nvPr/>
          </p:nvSpPr>
          <p:spPr>
            <a:xfrm>
              <a:off x="0" y="0"/>
              <a:ext cx="4716463" cy="1982788"/>
            </a:xfrm>
            <a:prstGeom prst="rect">
              <a:avLst/>
            </a:prstGeom>
            <a:gradFill flip="none" rotWithShape="1">
              <a:gsLst>
                <a:gs pos="0">
                  <a:srgbClr val="ECECE6"/>
                </a:gs>
                <a:gs pos="38000">
                  <a:srgbClr val="E5E4DC"/>
                </a:gs>
                <a:gs pos="100000">
                  <a:srgbClr val="BCB99C"/>
                </a:gs>
              </a:gsLst>
              <a:lin ang="5400000" scaled="0"/>
            </a:gradFill>
            <a:ln w="9525" cap="flat">
              <a:solidFill>
                <a:srgbClr val="77734F"/>
              </a:solidFill>
              <a:prstDash val="solid"/>
              <a:round/>
            </a:ln>
            <a:effectLst>
              <a:outerShdw sx="100000" sy="100000" kx="0" ky="0" algn="b" rotWithShape="0" blurRad="63500" dist="38100" dir="5400000">
                <a:srgbClr val="000000">
                  <a:alpha val="43136"/>
                </a:srgbClr>
              </a:outerShdw>
            </a:effectLst>
          </p:spPr>
          <p:txBody>
            <a:bodyPr wrap="square" lIns="45719" tIns="45719" rIns="45719" bIns="45719" numCol="1" anchor="ctr">
              <a:noAutofit/>
            </a:bodyPr>
            <a:lstStyle/>
            <a:p>
              <a:pPr/>
            </a:p>
          </p:txBody>
        </p:sp>
        <p:sp>
          <p:nvSpPr>
            <p:cNvPr id="310" name="Drawing up of the ecological passport is quite complicated procedure, so it is usually drawn up not by the enterprise, and on his behalf by a commercial organization having a license."/>
            <p:cNvSpPr txBox="1"/>
            <p:nvPr/>
          </p:nvSpPr>
          <p:spPr>
            <a:xfrm>
              <a:off x="0" y="270056"/>
              <a:ext cx="4716463" cy="144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latin typeface="Rockwell"/>
                  <a:ea typeface="Rockwell"/>
                  <a:cs typeface="Rockwell"/>
                  <a:sym typeface="Rockwell"/>
                </a:defRPr>
              </a:lvl1pPr>
            </a:lstStyle>
            <a:p>
              <a:pPr/>
              <a:r>
                <a:t>Drawing up of the ecological passport is quite complicated procedure, so it is usually drawn up not by the enterprise, and on his behalf by a commercial organization having a license. </a:t>
              </a:r>
            </a:p>
          </p:txBody>
        </p:sp>
      </p:grpSp>
      <p:grpSp>
        <p:nvGrpSpPr>
          <p:cNvPr id="314" name="Группа"/>
          <p:cNvGrpSpPr/>
          <p:nvPr/>
        </p:nvGrpSpPr>
        <p:grpSpPr>
          <a:xfrm>
            <a:off x="5651500" y="2281237"/>
            <a:ext cx="2808288" cy="1728788"/>
            <a:chOff x="0" y="0"/>
            <a:chExt cx="2808287" cy="1728787"/>
          </a:xfrm>
        </p:grpSpPr>
        <p:sp>
          <p:nvSpPr>
            <p:cNvPr id="312" name="Прямоугольник"/>
            <p:cNvSpPr/>
            <p:nvPr/>
          </p:nvSpPr>
          <p:spPr>
            <a:xfrm>
              <a:off x="0" y="0"/>
              <a:ext cx="2808288" cy="1728788"/>
            </a:xfrm>
            <a:prstGeom prst="rect">
              <a:avLst/>
            </a:prstGeom>
            <a:gradFill flip="none" rotWithShape="1">
              <a:gsLst>
                <a:gs pos="0">
                  <a:srgbClr val="ECECE6"/>
                </a:gs>
                <a:gs pos="38000">
                  <a:srgbClr val="E5E4DC"/>
                </a:gs>
                <a:gs pos="100000">
                  <a:srgbClr val="BCB99C"/>
                </a:gs>
              </a:gsLst>
              <a:lin ang="5400000" scaled="0"/>
            </a:gradFill>
            <a:ln w="9525" cap="flat">
              <a:solidFill>
                <a:srgbClr val="77734F"/>
              </a:solidFill>
              <a:prstDash val="solid"/>
              <a:round/>
            </a:ln>
            <a:effectLst>
              <a:outerShdw sx="100000" sy="100000" kx="0" ky="0" algn="b" rotWithShape="0" blurRad="63500" dist="38100" dir="5400000">
                <a:srgbClr val="000000">
                  <a:alpha val="43136"/>
                </a:srgbClr>
              </a:outerShdw>
            </a:effectLst>
          </p:spPr>
          <p:txBody>
            <a:bodyPr wrap="square" lIns="45719" tIns="45719" rIns="45719" bIns="45719" numCol="1" anchor="ctr">
              <a:noAutofit/>
            </a:bodyPr>
            <a:lstStyle/>
            <a:p>
              <a:pPr algn="ctr"/>
            </a:p>
          </p:txBody>
        </p:sp>
        <p:sp>
          <p:nvSpPr>
            <p:cNvPr id="313" name="Work on the ecological passport now paid under the arrangement with a commercial organization."/>
            <p:cNvSpPr txBox="1"/>
            <p:nvPr/>
          </p:nvSpPr>
          <p:spPr>
            <a:xfrm>
              <a:off x="0" y="3356"/>
              <a:ext cx="2808288" cy="172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latin typeface="Rockwell"/>
                  <a:ea typeface="Rockwell"/>
                  <a:cs typeface="Rockwell"/>
                  <a:sym typeface="Rockwell"/>
                </a:defRPr>
              </a:lvl1pPr>
            </a:lstStyle>
            <a:p>
              <a:pPr/>
              <a:r>
                <a:t>Work on the ecological passport now paid under the arrangement with a commercial organization.</a:t>
              </a:r>
            </a:p>
          </p:txBody>
        </p:sp>
      </p:grpSp>
      <p:grpSp>
        <p:nvGrpSpPr>
          <p:cNvPr id="317" name="Группа"/>
          <p:cNvGrpSpPr/>
          <p:nvPr/>
        </p:nvGrpSpPr>
        <p:grpSpPr>
          <a:xfrm>
            <a:off x="539750" y="3789362"/>
            <a:ext cx="4895850" cy="1800226"/>
            <a:chOff x="0" y="0"/>
            <a:chExt cx="4895849" cy="1800225"/>
          </a:xfrm>
        </p:grpSpPr>
        <p:sp>
          <p:nvSpPr>
            <p:cNvPr id="315" name="Прямоугольник"/>
            <p:cNvSpPr/>
            <p:nvPr/>
          </p:nvSpPr>
          <p:spPr>
            <a:xfrm>
              <a:off x="0" y="0"/>
              <a:ext cx="4895850" cy="1800225"/>
            </a:xfrm>
            <a:prstGeom prst="rect">
              <a:avLst/>
            </a:prstGeom>
            <a:gradFill flip="none" rotWithShape="1">
              <a:gsLst>
                <a:gs pos="0">
                  <a:srgbClr val="ECECE6"/>
                </a:gs>
                <a:gs pos="38000">
                  <a:srgbClr val="E5E4DC"/>
                </a:gs>
                <a:gs pos="100000">
                  <a:srgbClr val="BCB99C"/>
                </a:gs>
              </a:gsLst>
              <a:lin ang="5400000" scaled="0"/>
            </a:gradFill>
            <a:ln w="9525" cap="flat">
              <a:solidFill>
                <a:srgbClr val="77734F"/>
              </a:solidFill>
              <a:prstDash val="solid"/>
              <a:round/>
            </a:ln>
            <a:effectLst>
              <a:outerShdw sx="100000" sy="100000" kx="0" ky="0" algn="b" rotWithShape="0" blurRad="63500" dist="38100" dir="5400000">
                <a:srgbClr val="000000">
                  <a:alpha val="43136"/>
                </a:srgbClr>
              </a:outerShdw>
            </a:effectLst>
          </p:spPr>
          <p:txBody>
            <a:bodyPr wrap="square" lIns="45719" tIns="45719" rIns="45719" bIns="45719" numCol="1" anchor="ctr">
              <a:noAutofit/>
            </a:bodyPr>
            <a:lstStyle/>
            <a:p>
              <a:pPr algn="ctr"/>
            </a:p>
          </p:txBody>
        </p:sp>
        <p:sp>
          <p:nvSpPr>
            <p:cNvPr id="316" name="Environmental Passport signed by the director and the head of the regional organization of environmental protection and natural resources. Subsequently, the document specifies it made the necessary changes."/>
            <p:cNvSpPr txBox="1"/>
            <p:nvPr/>
          </p:nvSpPr>
          <p:spPr>
            <a:xfrm>
              <a:off x="0" y="39074"/>
              <a:ext cx="4895850" cy="17220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latin typeface="Rockwell"/>
                  <a:ea typeface="Rockwell"/>
                  <a:cs typeface="Rockwell"/>
                  <a:sym typeface="Rockwell"/>
                </a:defRPr>
              </a:lvl1pPr>
            </a:lstStyle>
            <a:p>
              <a:pPr/>
              <a:r>
                <a:t>Environmental Passport signed by the director and the head of the regional organization of environmental protection and natural resources. Subsequently, the document specifies it made the necessary changes.</a:t>
              </a:r>
            </a:p>
          </p:txBody>
        </p:sp>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9" name="image.png" descr="image.png"/>
          <p:cNvPicPr>
            <a:picLocks noChangeAspect="1"/>
          </p:cNvPicPr>
          <p:nvPr/>
        </p:nvPicPr>
        <p:blipFill>
          <a:blip r:embed="rId2">
            <a:extLst/>
          </a:blip>
          <a:stretch>
            <a:fillRect/>
          </a:stretch>
        </p:blipFill>
        <p:spPr>
          <a:xfrm>
            <a:off x="390525" y="328612"/>
            <a:ext cx="8193088" cy="1073151"/>
          </a:xfrm>
          <a:prstGeom prst="rect">
            <a:avLst/>
          </a:prstGeom>
          <a:ln w="12700">
            <a:miter lim="400000"/>
          </a:ln>
        </p:spPr>
      </p:pic>
      <p:sp>
        <p:nvSpPr>
          <p:cNvPr id="320" name="The main purpose of the environmental certification is to provide a wide range of users of information for scientific, organizational and practical tasks aimed at environmental management. We give a systematic summary of the data on the current state of natural complexes of the territory and the impact of anthropogenic factors. This certificate is intended for the territory of the administrative area, but can be used for other territorial entities. By the passport attached atlas thematic maps drawn and general ecological map of the territory. At the end of the document given to the conclusion of the environmental situation, which is actually an environmental certification of the territory."/>
          <p:cNvSpPr txBox="1"/>
          <p:nvPr/>
        </p:nvSpPr>
        <p:spPr>
          <a:xfrm>
            <a:off x="642937" y="2500312"/>
            <a:ext cx="7691438" cy="24820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stStyle>
          <a:p>
            <a:pPr/>
            <a:r>
              <a:t>The main purpose of the environmental certification is to provide a wide range of users of information for scientific, organizational and practical tasks aimed at environmental management. We give a systematic summary of the data on the current state of natural complexes of the territory and the impact of anthropogenic factors. This certificate is intended for the territory of the administrative area, but can be used for other territorial entities. By the passport attached atlas thematic maps drawn and general ecological map of the territory. At the end of the document given to the conclusion of the environmental situation, which is actually an environmental certification of the territory.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extLst/>
          </a:blip>
          <a:stretch>
            <a:fillRect/>
          </a:stretch>
        </p:blipFill>
        <p:spPr>
          <a:xfrm>
            <a:off x="536575" y="615950"/>
            <a:ext cx="8193088" cy="1073150"/>
          </a:xfrm>
          <a:prstGeom prst="rect">
            <a:avLst/>
          </a:prstGeom>
          <a:ln w="12700">
            <a:miter lim="400000"/>
          </a:ln>
        </p:spPr>
      </p:pic>
      <p:sp>
        <p:nvSpPr>
          <p:cNvPr id="323" name="3. https://ru.wikipedia.org/wiki/"/>
          <p:cNvSpPr txBox="1"/>
          <p:nvPr/>
        </p:nvSpPr>
        <p:spPr>
          <a:xfrm>
            <a:off x="755649" y="2997200"/>
            <a:ext cx="4572002" cy="19486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p>
          <a:p>
            <a:pPr/>
          </a:p>
          <a:p>
            <a:pPr/>
          </a:p>
          <a:p>
            <a:pPr/>
          </a:p>
          <a:p>
            <a:pPr/>
          </a:p>
          <a:p>
            <a:pPr/>
            <a:r>
              <a:t>3. https://ru.wikipedia.org/wiki/</a:t>
            </a:r>
          </a:p>
        </p:txBody>
      </p:sp>
      <p:sp>
        <p:nvSpPr>
          <p:cNvPr id="324" name="2.http://www.grandars.ru/college/ekonomika-firmy/ekologicheskiy-pasport-predpriyatiya.html"/>
          <p:cNvSpPr txBox="1"/>
          <p:nvPr/>
        </p:nvSpPr>
        <p:spPr>
          <a:xfrm>
            <a:off x="714375" y="3643312"/>
            <a:ext cx="6143625" cy="6151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2.http://www.grandars.ru/college/ekonomika-firmy/ekologicheskiy-pasport-predpriyatiya.html</a:t>
            </a:r>
          </a:p>
        </p:txBody>
      </p:sp>
      <p:sp>
        <p:nvSpPr>
          <p:cNvPr id="325" name="1.    Bekenova G.S. Ecology and Sustainable Development. Lecture book/ Almaty: Suleyman Demirel University, 2014. – 112 p."/>
          <p:cNvSpPr txBox="1"/>
          <p:nvPr/>
        </p:nvSpPr>
        <p:spPr>
          <a:xfrm>
            <a:off x="571500" y="2571750"/>
            <a:ext cx="6929438" cy="6151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 1.    Bekenova G.S. Ecology and Sustainable Development. Lecture book/ Almaty: Suleyman Demirel University, 2014. – 112 p.</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7" name="image.jpeg" descr="image.jpeg"/>
          <p:cNvPicPr>
            <a:picLocks noChangeAspect="1"/>
          </p:cNvPicPr>
          <p:nvPr/>
        </p:nvPicPr>
        <p:blipFill>
          <a:blip r:embed="rId2">
            <a:extLst/>
          </a:blip>
          <a:stretch>
            <a:fillRect/>
          </a:stretch>
        </p:blipFill>
        <p:spPr>
          <a:xfrm>
            <a:off x="611187" y="698500"/>
            <a:ext cx="2638426" cy="2444750"/>
          </a:xfrm>
          <a:prstGeom prst="rect">
            <a:avLst/>
          </a:prstGeom>
          <a:ln w="12700">
            <a:miter lim="400000"/>
          </a:ln>
        </p:spPr>
      </p:pic>
      <p:pic>
        <p:nvPicPr>
          <p:cNvPr id="328" name="image.jpeg" descr="image.jpeg"/>
          <p:cNvPicPr>
            <a:picLocks noChangeAspect="1"/>
          </p:cNvPicPr>
          <p:nvPr/>
        </p:nvPicPr>
        <p:blipFill>
          <a:blip r:embed="rId3">
            <a:extLst/>
          </a:blip>
          <a:stretch>
            <a:fillRect/>
          </a:stretch>
        </p:blipFill>
        <p:spPr>
          <a:xfrm>
            <a:off x="2770187" y="3644900"/>
            <a:ext cx="2162176" cy="2114550"/>
          </a:xfrm>
          <a:prstGeom prst="rect">
            <a:avLst/>
          </a:prstGeom>
          <a:ln w="12700">
            <a:miter lim="400000"/>
          </a:ln>
        </p:spPr>
      </p:pic>
      <p:pic>
        <p:nvPicPr>
          <p:cNvPr id="329" name="image.png" descr="image.png"/>
          <p:cNvPicPr>
            <a:picLocks noChangeAspect="1"/>
          </p:cNvPicPr>
          <p:nvPr/>
        </p:nvPicPr>
        <p:blipFill>
          <a:blip r:embed="rId4">
            <a:extLst/>
          </a:blip>
          <a:stretch>
            <a:fillRect/>
          </a:stretch>
        </p:blipFill>
        <p:spPr>
          <a:xfrm>
            <a:off x="3851275" y="865187"/>
            <a:ext cx="4625975" cy="21113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4" name="C:\Users\админ\Desktop\1303834896_pump1.jpg" descr="C:\Users\админ\Desktop\1303834896_pump1.jpg"/>
          <p:cNvPicPr>
            <a:picLocks noChangeAspect="1"/>
          </p:cNvPicPr>
          <p:nvPr/>
        </p:nvPicPr>
        <p:blipFill>
          <a:blip r:embed="rId2">
            <a:extLst/>
          </a:blip>
          <a:stretch>
            <a:fillRect/>
          </a:stretch>
        </p:blipFill>
        <p:spPr>
          <a:xfrm>
            <a:off x="219075" y="298450"/>
            <a:ext cx="2206625" cy="12228513"/>
          </a:xfrm>
          <a:prstGeom prst="rect">
            <a:avLst/>
          </a:prstGeom>
          <a:ln w="12700">
            <a:miter lim="400000"/>
          </a:ln>
        </p:spPr>
      </p:pic>
      <p:sp>
        <p:nvSpPr>
          <p:cNvPr id="115" name="The most general classification of natural resources is by their exhaustibility. According to this classification,…"/>
          <p:cNvSpPr txBox="1"/>
          <p:nvPr/>
        </p:nvSpPr>
        <p:spPr>
          <a:xfrm>
            <a:off x="2571750" y="214312"/>
            <a:ext cx="6072188" cy="6120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000">
                <a:effectLst>
                  <a:outerShdw sx="100000" sy="100000" kx="0" ky="0" algn="b" rotWithShape="0" blurRad="12700" dist="25400" dir="2700000">
                    <a:srgbClr val="FFFFFF"/>
                  </a:outerShdw>
                </a:effectLst>
              </a:defRPr>
            </a:pPr>
            <a:r>
              <a:t>The most general classification of natural resources is by their </a:t>
            </a:r>
            <a:r>
              <a:rPr u="sng">
                <a:solidFill>
                  <a:srgbClr val="CCCC00"/>
                </a:solidFill>
                <a:uFill>
                  <a:solidFill>
                    <a:srgbClr val="CCCC00"/>
                  </a:solidFill>
                </a:uFill>
                <a:hlinkClick r:id="rId3" invalidUrl="" action="" tgtFrame="" tooltip="" history="1" highlightClick="0" endSnd="0"/>
              </a:rPr>
              <a:t>exhaustibility</a:t>
            </a:r>
            <a:r>
              <a:t>. According to this classification, </a:t>
            </a:r>
          </a:p>
          <a:p>
            <a:pPr>
              <a:defRPr b="1" sz="3000">
                <a:effectLst>
                  <a:outerShdw sx="100000" sy="100000" kx="0" ky="0" algn="b" rotWithShape="0" blurRad="12700" dist="25400" dir="2700000">
                    <a:srgbClr val="FFFFFF"/>
                  </a:outerShdw>
                </a:effectLst>
              </a:defRPr>
            </a:pPr>
          </a:p>
          <a:p>
            <a:pPr>
              <a:defRPr b="1" sz="3000">
                <a:effectLst>
                  <a:outerShdw sx="100000" sy="100000" kx="0" ky="0" algn="b" rotWithShape="0" blurRad="12700" dist="25400" dir="2700000">
                    <a:srgbClr val="FFFFFF"/>
                  </a:outerShdw>
                </a:effectLst>
              </a:defRPr>
            </a:pPr>
            <a:r>
              <a:t>All natural resources are divided into:</a:t>
            </a:r>
          </a:p>
          <a:p>
            <a:pPr>
              <a:buSzPct val="100000"/>
              <a:buFont typeface="Arial"/>
              <a:buChar char="•"/>
              <a:defRPr b="1" sz="3000">
                <a:effectLst>
                  <a:outerShdw sx="100000" sy="100000" kx="0" ky="0" algn="b" rotWithShape="0" blurRad="12700" dist="25400" dir="2700000">
                    <a:srgbClr val="FFFFFF"/>
                  </a:outerShdw>
                </a:effectLst>
              </a:defRPr>
            </a:pPr>
            <a:r>
              <a:t> </a:t>
            </a:r>
            <a:r>
              <a:rPr i="1"/>
              <a:t>exhaustible;</a:t>
            </a:r>
            <a:r>
              <a:t> </a:t>
            </a:r>
          </a:p>
          <a:p>
            <a:pPr>
              <a:buSzPct val="100000"/>
              <a:buFont typeface="Arial"/>
              <a:buChar char="•"/>
              <a:defRPr b="1" sz="3000">
                <a:effectLst>
                  <a:outerShdw sx="100000" sy="100000" kx="0" ky="0" algn="b" rotWithShape="0" blurRad="12700" dist="25400" dir="2700000">
                    <a:srgbClr val="FFFFFF"/>
                  </a:outerShdw>
                </a:effectLst>
              </a:defRPr>
            </a:pPr>
            <a:r>
              <a:t> in</a:t>
            </a:r>
            <a:r>
              <a:rPr u="sng">
                <a:solidFill>
                  <a:srgbClr val="CCCC00"/>
                </a:solidFill>
                <a:uFill>
                  <a:solidFill>
                    <a:srgbClr val="CCCC00"/>
                  </a:solidFill>
                </a:uFill>
                <a:hlinkClick r:id="rId4" invalidUrl="" action="" tgtFrame="" tooltip="" history="1" highlightClick="0" endSnd="0"/>
              </a:rPr>
              <a:t>exhaustible</a:t>
            </a:r>
            <a:r>
              <a:t>. </a:t>
            </a:r>
          </a:p>
          <a:p>
            <a:pPr>
              <a:defRPr b="1" sz="3000">
                <a:effectLst>
                  <a:outerShdw sx="100000" sy="100000" kx="0" ky="0" algn="b" rotWithShape="0" blurRad="12700" dist="25400" dir="2700000">
                    <a:srgbClr val="FFFFFF"/>
                  </a:outerShdw>
                </a:effectLst>
              </a:defRPr>
            </a:pPr>
            <a:r>
              <a:t>      </a:t>
            </a:r>
          </a:p>
          <a:p>
            <a:pPr>
              <a:defRPr b="1" sz="3000">
                <a:effectLst>
                  <a:outerShdw sx="100000" sy="100000" kx="0" ky="0" algn="b" rotWithShape="0" blurRad="12700" dist="25400" dir="2700000">
                    <a:srgbClr val="FFFFFF"/>
                  </a:outerShdw>
                </a:effectLst>
              </a:defRPr>
            </a:pPr>
            <a:r>
              <a:t>     The </a:t>
            </a:r>
            <a:r>
              <a:rPr>
                <a:solidFill>
                  <a:srgbClr val="564B3C"/>
                </a:solidFill>
                <a:effectLst>
                  <a:outerShdw sx="100000" sy="100000" kx="0" ky="0" algn="b" rotWithShape="0" blurRad="12700" dist="25400" dir="2700000">
                    <a:srgbClr val="000000"/>
                  </a:outerShdw>
                </a:effectLst>
              </a:rPr>
              <a:t> </a:t>
            </a:r>
            <a:r>
              <a:rPr i="1"/>
              <a:t>exhaustible </a:t>
            </a:r>
            <a:r>
              <a:t>resources, in their turn, are divided into:</a:t>
            </a:r>
          </a:p>
          <a:p>
            <a:pPr>
              <a:buSzPct val="100000"/>
              <a:buFont typeface="Arial"/>
              <a:buChar char="•"/>
              <a:defRPr b="1" sz="3000">
                <a:effectLst>
                  <a:outerShdw sx="100000" sy="100000" kx="0" ky="0" algn="b" rotWithShape="0" blurRad="12700" dist="25400" dir="2700000">
                    <a:srgbClr val="FFFFFF"/>
                  </a:outerShdw>
                </a:effectLst>
              </a:defRPr>
            </a:pPr>
            <a:r>
              <a:t> </a:t>
            </a:r>
            <a:r>
              <a:rPr u="sng">
                <a:solidFill>
                  <a:srgbClr val="CCCC00"/>
                </a:solidFill>
                <a:uFill>
                  <a:solidFill>
                    <a:srgbClr val="CCCC00"/>
                  </a:solidFill>
                </a:uFill>
                <a:hlinkClick r:id="rId5" invalidUrl="" action="" tgtFrame="" tooltip="" history="1" highlightClick="0" endSnd="0"/>
              </a:rPr>
              <a:t>renewable</a:t>
            </a:r>
            <a:r>
              <a:t> ;</a:t>
            </a:r>
          </a:p>
          <a:p>
            <a:pPr>
              <a:buSzPct val="100000"/>
              <a:buFont typeface="Arial"/>
              <a:buChar char="•"/>
              <a:defRPr b="1" i="1" sz="3000">
                <a:effectLst>
                  <a:outerShdw sx="100000" sy="100000" kx="0" ky="0" algn="b" rotWithShape="0" blurRad="12700" dist="25400" dir="2700000">
                    <a:srgbClr val="FFFFFF"/>
                  </a:outerShdw>
                </a:effectLst>
              </a:defRPr>
            </a:pPr>
            <a:r>
              <a:t> nonrenewable</a:t>
            </a:r>
            <a:r>
              <a:rPr i="0"/>
              <a:t> resources. </a:t>
            </a:r>
          </a:p>
        </p:txBody>
      </p:sp>
    </p:spTree>
  </p:cSld>
  <p:clrMapOvr>
    <a:masterClrMapping/>
  </p:clrMapOvr>
  <mc:AlternateContent xmlns:mc="http://schemas.openxmlformats.org/markup-compatibility/2006">
    <mc:Choice xmlns:p14="http://schemas.microsoft.com/office/powerpoint/2010/main" Requires="p14">
      <p:transition spd="fast" advClick="1" p14:dur="500">
        <p:circl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image.png" descr="image.png"/>
          <p:cNvPicPr>
            <a:picLocks noChangeAspect="1"/>
          </p:cNvPicPr>
          <p:nvPr/>
        </p:nvPicPr>
        <p:blipFill>
          <a:blip r:embed="rId2">
            <a:extLst/>
          </a:blip>
          <a:stretch>
            <a:fillRect/>
          </a:stretch>
        </p:blipFill>
        <p:spPr>
          <a:xfrm>
            <a:off x="1042987" y="255587"/>
            <a:ext cx="6832601" cy="1208088"/>
          </a:xfrm>
          <a:prstGeom prst="rect">
            <a:avLst/>
          </a:prstGeom>
          <a:ln w="12700">
            <a:miter lim="400000"/>
          </a:ln>
        </p:spPr>
      </p:pic>
      <p:sp>
        <p:nvSpPr>
          <p:cNvPr id="118" name="A living component of the biosphere falls under the category of renewable for example, green plants,  soil, fertility of which is formed within a lengthy period and is the most deficit resource. However, the rates of using the renewable resources must be conformance with the rates of their restoration; otherwise the renewable resources may become nonrenewable."/>
          <p:cNvSpPr txBox="1"/>
          <p:nvPr>
            <p:ph type="body" idx="4294967295"/>
          </p:nvPr>
        </p:nvSpPr>
        <p:spPr>
          <a:xfrm>
            <a:off x="468312" y="1916112"/>
            <a:ext cx="8229601" cy="4497389"/>
          </a:xfrm>
          <a:prstGeom prst="rect">
            <a:avLst/>
          </a:prstGeom>
        </p:spPr>
        <p:txBody>
          <a:bodyPr/>
          <a:lstStyle/>
          <a:p>
            <a:pPr marL="277495" indent="-277495" defTabSz="868680">
              <a:lnSpc>
                <a:spcPct val="80000"/>
              </a:lnSpc>
              <a:buChar char="⦿"/>
              <a:defRPr b="1" sz="2850">
                <a:effectLst>
                  <a:outerShdw sx="100000" sy="100000" kx="0" ky="0" algn="b" rotWithShape="0" blurRad="12065" dist="24130" dir="2700000">
                    <a:srgbClr val="FFFFFF"/>
                  </a:outerShdw>
                </a:effectLst>
                <a:latin typeface="Rockwell"/>
                <a:ea typeface="Rockwell"/>
                <a:cs typeface="Rockwell"/>
                <a:sym typeface="Rockwell"/>
              </a:defRPr>
            </a:pPr>
          </a:p>
          <a:p>
            <a:pPr marL="277495" indent="-277495" defTabSz="868680">
              <a:lnSpc>
                <a:spcPct val="80000"/>
              </a:lnSpc>
              <a:buChar char="⦿"/>
              <a:defRPr b="1" sz="2850">
                <a:effectLst>
                  <a:outerShdw sx="100000" sy="100000" kx="0" ky="0" algn="b" rotWithShape="0" blurRad="12065" dist="24130" dir="2700000">
                    <a:srgbClr val="FFFFFF"/>
                  </a:outerShdw>
                </a:effectLst>
                <a:latin typeface="Rockwell"/>
                <a:ea typeface="Rockwell"/>
                <a:cs typeface="Rockwell"/>
                <a:sym typeface="Rockwell"/>
              </a:defRPr>
            </a:pPr>
          </a:p>
          <a:p>
            <a:pPr marL="277495" indent="-277495" defTabSz="868680">
              <a:lnSpc>
                <a:spcPct val="80000"/>
              </a:lnSpc>
              <a:buChar char="⦿"/>
              <a:defRPr b="1" sz="2850">
                <a:effectLst>
                  <a:outerShdw sx="100000" sy="100000" kx="0" ky="0" algn="b" rotWithShape="0" blurRad="12065" dist="24130" dir="2700000">
                    <a:srgbClr val="FFFFFF"/>
                  </a:outerShdw>
                </a:effectLst>
                <a:latin typeface="Rockwell"/>
                <a:ea typeface="Rockwell"/>
                <a:cs typeface="Rockwell"/>
                <a:sym typeface="Rockwell"/>
              </a:defRPr>
            </a:pPr>
            <a:r>
              <a:t>A living component of the biosphere falls under the category of </a:t>
            </a:r>
            <a:r>
              <a:rPr u="sng">
                <a:solidFill>
                  <a:srgbClr val="CCCC00"/>
                </a:solidFill>
                <a:uFill>
                  <a:solidFill>
                    <a:srgbClr val="CCCC00"/>
                  </a:solidFill>
                </a:uFill>
                <a:hlinkClick r:id="rId3" invalidUrl="" action="" tgtFrame="" tooltip="" history="1" highlightClick="0" endSnd="0"/>
              </a:rPr>
              <a:t>renewable</a:t>
            </a:r>
            <a:r>
              <a:t> for example, green plants,  soil, fertility of which is formed within a lengthy period and is the most deficit resource. However, the rates of using the </a:t>
            </a:r>
            <a:r>
              <a:rPr u="sng">
                <a:solidFill>
                  <a:srgbClr val="CCCC00"/>
                </a:solidFill>
                <a:uFill>
                  <a:solidFill>
                    <a:srgbClr val="CCCC00"/>
                  </a:solidFill>
                </a:uFill>
                <a:hlinkClick r:id="rId3" invalidUrl="" action="" tgtFrame="" tooltip="" history="1" highlightClick="0" endSnd="0"/>
              </a:rPr>
              <a:t>renewable</a:t>
            </a:r>
            <a:r>
              <a:t> resources must be conformance with the rates of their restoration; otherwise the </a:t>
            </a:r>
            <a:r>
              <a:rPr u="sng">
                <a:solidFill>
                  <a:srgbClr val="CCCC00"/>
                </a:solidFill>
                <a:uFill>
                  <a:solidFill>
                    <a:srgbClr val="CCCC00"/>
                  </a:solidFill>
                </a:uFill>
                <a:hlinkClick r:id="rId3" invalidUrl="" action="" tgtFrame="" tooltip="" history="1" highlightClick="0" endSnd="0"/>
              </a:rPr>
              <a:t>renewable</a:t>
            </a:r>
            <a:r>
              <a:t> resources may become nonrenewable.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0" name="image.png" descr="image.png"/>
          <p:cNvPicPr>
            <a:picLocks noChangeAspect="1"/>
          </p:cNvPicPr>
          <p:nvPr/>
        </p:nvPicPr>
        <p:blipFill>
          <a:blip r:embed="rId2">
            <a:extLst/>
          </a:blip>
          <a:stretch>
            <a:fillRect/>
          </a:stretch>
        </p:blipFill>
        <p:spPr>
          <a:xfrm>
            <a:off x="-6350" y="-92075"/>
            <a:ext cx="9156700" cy="903288"/>
          </a:xfrm>
          <a:prstGeom prst="rect">
            <a:avLst/>
          </a:prstGeom>
          <a:ln w="12700">
            <a:miter lim="400000"/>
          </a:ln>
        </p:spPr>
      </p:pic>
      <p:sp>
        <p:nvSpPr>
          <p:cNvPr id="121" name="Coal, petroleum, and natural gas are…"/>
          <p:cNvSpPr txBox="1"/>
          <p:nvPr>
            <p:ph type="body" idx="4294967295"/>
          </p:nvPr>
        </p:nvSpPr>
        <p:spPr>
          <a:xfrm>
            <a:off x="-1" y="762000"/>
            <a:ext cx="6172202" cy="5867400"/>
          </a:xfrm>
          <a:prstGeom prst="rect">
            <a:avLst/>
          </a:prstGeom>
        </p:spPr>
        <p:txBody>
          <a:bodyPr/>
          <a:lstStyle/>
          <a:p>
            <a:pPr marL="0" indent="0" algn="ctr" defTabSz="896111">
              <a:buSzTx/>
              <a:buFont typeface="Wingdings 2"/>
              <a:buNone/>
              <a:defRPr b="1" sz="4312" u="sng">
                <a:latin typeface="Berlin Sans FB Demi"/>
                <a:ea typeface="Berlin Sans FB Demi"/>
                <a:cs typeface="Berlin Sans FB Demi"/>
                <a:sym typeface="Berlin Sans FB Demi"/>
              </a:defRPr>
            </a:pPr>
            <a:r>
              <a:t>Coal</a:t>
            </a:r>
            <a:r>
              <a:rPr u="none"/>
              <a:t>, </a:t>
            </a:r>
            <a:r>
              <a:t>petroleum</a:t>
            </a:r>
            <a:r>
              <a:rPr u="none"/>
              <a:t>, and </a:t>
            </a:r>
            <a:r>
              <a:t>natural gas</a:t>
            </a:r>
            <a:r>
              <a:rPr u="none"/>
              <a:t> are</a:t>
            </a:r>
          </a:p>
          <a:p>
            <a:pPr marL="0" indent="0" algn="ctr" defTabSz="896111">
              <a:buSzTx/>
              <a:buFont typeface="Wingdings 2"/>
              <a:buNone/>
              <a:defRPr b="1" sz="4312">
                <a:latin typeface="Berlin Sans FB Demi"/>
                <a:ea typeface="Berlin Sans FB Demi"/>
                <a:cs typeface="Berlin Sans FB Demi"/>
                <a:sym typeface="Berlin Sans FB Demi"/>
              </a:defRPr>
            </a:pPr>
            <a:r>
              <a:t> considered nonrenewable because they can not be replenished in a short period of time.  These are called fossil fuels. </a:t>
            </a:r>
          </a:p>
        </p:txBody>
      </p:sp>
      <p:pic>
        <p:nvPicPr>
          <p:cNvPr id="122" name="gasoline" descr="gasoline"/>
          <p:cNvPicPr>
            <a:picLocks noChangeAspect="1"/>
          </p:cNvPicPr>
          <p:nvPr/>
        </p:nvPicPr>
        <p:blipFill>
          <a:blip r:embed="rId3">
            <a:extLst/>
          </a:blip>
          <a:stretch>
            <a:fillRect/>
          </a:stretch>
        </p:blipFill>
        <p:spPr>
          <a:xfrm>
            <a:off x="6372225" y="3581400"/>
            <a:ext cx="2771775" cy="2619375"/>
          </a:xfrm>
          <a:prstGeom prst="rect">
            <a:avLst/>
          </a:prstGeom>
          <a:ln w="12700">
            <a:miter lim="400000"/>
          </a:ln>
        </p:spPr>
      </p:pic>
      <p:pic>
        <p:nvPicPr>
          <p:cNvPr id="123" name="natural gas" descr="natural gas"/>
          <p:cNvPicPr>
            <a:picLocks noChangeAspect="1"/>
          </p:cNvPicPr>
          <p:nvPr/>
        </p:nvPicPr>
        <p:blipFill>
          <a:blip r:embed="rId4">
            <a:extLst/>
          </a:blip>
          <a:stretch>
            <a:fillRect/>
          </a:stretch>
        </p:blipFill>
        <p:spPr>
          <a:xfrm>
            <a:off x="6324600" y="1447800"/>
            <a:ext cx="2819400" cy="17541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23"/>
                                        </p:tgtEl>
                                        <p:attrNameLst>
                                          <p:attrName>style.visibility</p:attrName>
                                        </p:attrNameLst>
                                      </p:cBhvr>
                                      <p:to>
                                        <p:strVal val="visible"/>
                                      </p:to>
                                    </p:set>
                                    <p:anim calcmode="lin" valueType="num">
                                      <p:cBhvr>
                                        <p:cTn id="7" dur="500" fill="hold"/>
                                        <p:tgtEl>
                                          <p:spTgt spid="123"/>
                                        </p:tgtEl>
                                        <p:attrNameLst>
                                          <p:attrName>ppt_x</p:attrName>
                                        </p:attrNameLst>
                                      </p:cBhvr>
                                      <p:tavLst>
                                        <p:tav tm="0">
                                          <p:val>
                                            <p:strVal val="#ppt_x"/>
                                          </p:val>
                                        </p:tav>
                                        <p:tav tm="100000">
                                          <p:val>
                                            <p:strVal val="#ppt_x"/>
                                          </p:val>
                                        </p:tav>
                                      </p:tavLst>
                                    </p:anim>
                                    <p:anim calcmode="lin" valueType="num">
                                      <p:cBhvr>
                                        <p:cTn id="8" dur="500" fill="hold"/>
                                        <p:tgtEl>
                                          <p:spTgt spid="1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122"/>
                                        </p:tgtEl>
                                        <p:attrNameLst>
                                          <p:attrName>style.visibility</p:attrName>
                                        </p:attrNameLst>
                                      </p:cBhvr>
                                      <p:to>
                                        <p:strVal val="visible"/>
                                      </p:to>
                                    </p:set>
                                    <p:anim calcmode="lin" valueType="num">
                                      <p:cBhvr>
                                        <p:cTn id="12" dur="500" fill="hold"/>
                                        <p:tgtEl>
                                          <p:spTgt spid="122"/>
                                        </p:tgtEl>
                                        <p:attrNameLst>
                                          <p:attrName>ppt_x</p:attrName>
                                        </p:attrNameLst>
                                      </p:cBhvr>
                                      <p:tavLst>
                                        <p:tav tm="0">
                                          <p:val>
                                            <p:strVal val="0-#ppt_w/2"/>
                                          </p:val>
                                        </p:tav>
                                        <p:tav tm="100000">
                                          <p:val>
                                            <p:strVal val="#ppt_x"/>
                                          </p:val>
                                        </p:tav>
                                      </p:tavLst>
                                    </p:anim>
                                    <p:anim calcmode="lin" valueType="num">
                                      <p:cBhvr>
                                        <p:cTn id="13" dur="50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 grpId="1"/>
      <p:bldP build="whole" bldLvl="1" animBg="1" rev="0" advAuto="0" spid="122" grpId="2"/>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C:\Users\админ\Desktop\EarthsResources.jpg" descr="C:\Users\админ\Desktop\EarthsResources.jpg"/>
          <p:cNvPicPr>
            <a:picLocks noChangeAspect="1"/>
          </p:cNvPicPr>
          <p:nvPr/>
        </p:nvPicPr>
        <p:blipFill>
          <a:blip r:embed="rId2">
            <a:extLst/>
          </a:blip>
          <a:stretch>
            <a:fillRect/>
          </a:stretch>
        </p:blipFill>
        <p:spPr>
          <a:xfrm>
            <a:off x="2663825" y="219075"/>
            <a:ext cx="3968750" cy="2816225"/>
          </a:xfrm>
          <a:prstGeom prst="rect">
            <a:avLst/>
          </a:prstGeom>
          <a:ln w="12700">
            <a:miter lim="400000"/>
          </a:ln>
        </p:spPr>
      </p:pic>
      <p:sp>
        <p:nvSpPr>
          <p:cNvPr id="126" name="Cosmic, climatic and water resources fall under the category of the inexhaustible resources."/>
          <p:cNvSpPr txBox="1"/>
          <p:nvPr/>
        </p:nvSpPr>
        <p:spPr>
          <a:xfrm>
            <a:off x="428625" y="3143250"/>
            <a:ext cx="8358188" cy="18605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gn="just">
              <a:defRPr b="1" sz="4000"/>
            </a:pPr>
            <a:r>
              <a:t>         Cosmic, climatic and water resources fall under the category of the </a:t>
            </a:r>
            <a:r>
              <a:rPr u="sng">
                <a:effectLst>
                  <a:outerShdw sx="100000" sy="100000" kx="0" ky="0" algn="b" rotWithShape="0" blurRad="12700" dist="25400" dir="2700000">
                    <a:srgbClr val="FFFFFF"/>
                  </a:outerShdw>
                </a:effectLst>
              </a:rPr>
              <a:t>in</a:t>
            </a:r>
            <a:r>
              <a:rPr u="sng">
                <a:solidFill>
                  <a:srgbClr val="CCCC00"/>
                </a:solidFill>
                <a:effectLst>
                  <a:outerShdw sx="100000" sy="100000" kx="0" ky="0" algn="b" rotWithShape="0" blurRad="12700" dist="25400" dir="2700000">
                    <a:srgbClr val="FFFFFF"/>
                  </a:outerShdw>
                </a:effectLst>
                <a:uFill>
                  <a:solidFill>
                    <a:srgbClr val="CCCC00"/>
                  </a:solidFill>
                </a:uFill>
                <a:hlinkClick r:id="rId3" invalidUrl="" action="" tgtFrame="" tooltip="" history="1" highlightClick="0" endSnd="0"/>
              </a:rPr>
              <a:t>exhaustible</a:t>
            </a:r>
            <a:r>
              <a:t> resources.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Заголовок"/>
          <p:cNvSpPr txBox="1"/>
          <p:nvPr>
            <p:ph type="title" idx="4294967295"/>
          </p:nvPr>
        </p:nvSpPr>
        <p:spPr>
          <a:xfrm>
            <a:off x="457200" y="253999"/>
            <a:ext cx="8229600" cy="1143002"/>
          </a:xfrm>
          <a:prstGeom prst="rect">
            <a:avLst/>
          </a:prstGeom>
        </p:spPr>
        <p:txBody>
          <a:bodyPr/>
          <a:lstStyle/>
          <a:p>
            <a:pPr marL="0" indent="53975">
              <a:defRPr>
                <a:effectLst>
                  <a:outerShdw sx="100000" sy="100000" kx="0" ky="0" algn="b" rotWithShape="0" blurRad="12700" dist="25400" dir="2700000">
                    <a:srgbClr val="000000"/>
                  </a:outerShdw>
                </a:effectLst>
                <a:latin typeface="Rockwell"/>
                <a:ea typeface="Rockwell"/>
                <a:cs typeface="Rockwell"/>
                <a:sym typeface="Rockwell"/>
              </a:defRPr>
            </a:pPr>
          </a:p>
        </p:txBody>
      </p:sp>
      <p:sp>
        <p:nvSpPr>
          <p:cNvPr id="129" name="- The cosmic resource is solar radiation.…"/>
          <p:cNvSpPr txBox="1"/>
          <p:nvPr>
            <p:ph type="body" idx="4294967295"/>
          </p:nvPr>
        </p:nvSpPr>
        <p:spPr>
          <a:prstGeom prst="rect">
            <a:avLst/>
          </a:prstGeom>
        </p:spPr>
        <p:txBody>
          <a:bodyPr/>
          <a:lstStyle/>
          <a:p>
            <a:pPr marL="286258" indent="-286258" defTabSz="896111">
              <a:lnSpc>
                <a:spcPct val="90000"/>
              </a:lnSpc>
              <a:buChar char="⦿"/>
              <a:defRPr b="1" sz="3136">
                <a:latin typeface="Rockwell"/>
                <a:ea typeface="Rockwell"/>
                <a:cs typeface="Rockwell"/>
                <a:sym typeface="Rockwell"/>
              </a:defRPr>
            </a:pPr>
            <a:r>
              <a:t>- The cosmic resource is solar radiation. </a:t>
            </a:r>
          </a:p>
          <a:p>
            <a:pPr marL="286258" indent="-286258" defTabSz="896111">
              <a:lnSpc>
                <a:spcPct val="90000"/>
              </a:lnSpc>
              <a:buChar char="⦿"/>
              <a:defRPr b="1" i="1" sz="3136">
                <a:latin typeface="Rockwell"/>
                <a:ea typeface="Rockwell"/>
                <a:cs typeface="Rockwell"/>
                <a:sym typeface="Rockwell"/>
              </a:defRPr>
            </a:pPr>
            <a:r>
              <a:t>Climatic resources </a:t>
            </a:r>
            <a:r>
              <a:rPr i="0"/>
              <a:t>are the atmospheric air, atmospheric precipitation, wind.</a:t>
            </a:r>
          </a:p>
          <a:p>
            <a:pPr marL="286258" indent="-286258" defTabSz="896111">
              <a:lnSpc>
                <a:spcPct val="90000"/>
              </a:lnSpc>
              <a:buChar char="⦿"/>
              <a:defRPr b="1" sz="3136">
                <a:latin typeface="Rockwell"/>
                <a:ea typeface="Rockwell"/>
                <a:cs typeface="Rockwell"/>
                <a:sym typeface="Rockwell"/>
              </a:defRPr>
            </a:pPr>
            <a:r>
              <a:t> </a:t>
            </a:r>
            <a:r>
              <a:rPr i="1"/>
              <a:t>Water resources </a:t>
            </a:r>
            <a:r>
              <a:t>are water reserves of the Earth. This resource is</a:t>
            </a:r>
            <a:r>
              <a:rPr>
                <a:latin typeface="Cambria"/>
                <a:ea typeface="Cambria"/>
                <a:cs typeface="Cambria"/>
                <a:sym typeface="Cambria"/>
              </a:rPr>
              <a:t>   </a:t>
            </a:r>
            <a:r>
              <a:t> </a:t>
            </a:r>
            <a:r>
              <a:rPr u="sng"/>
              <a:t>in</a:t>
            </a:r>
            <a:r>
              <a:rPr u="sng">
                <a:solidFill>
                  <a:srgbClr val="CCCC00"/>
                </a:solidFill>
                <a:uFill>
                  <a:solidFill>
                    <a:srgbClr val="CCCC00"/>
                  </a:solidFill>
                </a:uFill>
                <a:hlinkClick r:id="rId2" invalidUrl="" action="" tgtFrame="" tooltip="" history="1" highlightClick="0" endSnd="0"/>
              </a:rPr>
              <a:t>exhaustible</a:t>
            </a:r>
            <a:r>
              <a:t> on a global scale, but on a local scale it may be exhausted (for example, the Aral Sea).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Литейная">
  <a:themeElements>
    <a:clrScheme name="Литейная">
      <a:dk1>
        <a:srgbClr val="000000"/>
      </a:dk1>
      <a:lt1>
        <a:srgbClr val="FFFFFF"/>
      </a:lt1>
      <a:dk2>
        <a:srgbClr val="A7A7A7"/>
      </a:dk2>
      <a:lt2>
        <a:srgbClr val="535353"/>
      </a:lt2>
      <a:accent1>
        <a:srgbClr val="93A299"/>
      </a:accent1>
      <a:accent2>
        <a:srgbClr val="CF543F"/>
      </a:accent2>
      <a:accent3>
        <a:srgbClr val="9BBB59"/>
      </a:accent3>
      <a:accent4>
        <a:srgbClr val="8064A2"/>
      </a:accent4>
      <a:accent5>
        <a:srgbClr val="4BACC6"/>
      </a:accent5>
      <a:accent6>
        <a:srgbClr val="F79646"/>
      </a:accent6>
      <a:hlink>
        <a:srgbClr val="0000FF"/>
      </a:hlink>
      <a:folHlink>
        <a:srgbClr val="FF00FF"/>
      </a:folHlink>
    </a:clrScheme>
    <a:fontScheme name="Литейная">
      <a:majorFont>
        <a:latin typeface="Calibri"/>
        <a:ea typeface="Calibri"/>
        <a:cs typeface="Calibri"/>
      </a:majorFont>
      <a:minorFont>
        <a:latin typeface="Helvetica"/>
        <a:ea typeface="Helvetica"/>
        <a:cs typeface="Helvetica"/>
      </a:minorFont>
    </a:fontScheme>
    <a:fmtScheme name="Литей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Литейная">
  <a:themeElements>
    <a:clrScheme name="Литейная">
      <a:dk1>
        <a:srgbClr val="000000"/>
      </a:dk1>
      <a:lt1>
        <a:srgbClr val="FFFFFF"/>
      </a:lt1>
      <a:dk2>
        <a:srgbClr val="A7A7A7"/>
      </a:dk2>
      <a:lt2>
        <a:srgbClr val="535353"/>
      </a:lt2>
      <a:accent1>
        <a:srgbClr val="93A299"/>
      </a:accent1>
      <a:accent2>
        <a:srgbClr val="CF543F"/>
      </a:accent2>
      <a:accent3>
        <a:srgbClr val="9BBB59"/>
      </a:accent3>
      <a:accent4>
        <a:srgbClr val="8064A2"/>
      </a:accent4>
      <a:accent5>
        <a:srgbClr val="4BACC6"/>
      </a:accent5>
      <a:accent6>
        <a:srgbClr val="F79646"/>
      </a:accent6>
      <a:hlink>
        <a:srgbClr val="0000FF"/>
      </a:hlink>
      <a:folHlink>
        <a:srgbClr val="FF00FF"/>
      </a:folHlink>
    </a:clrScheme>
    <a:fontScheme name="Литейная">
      <a:majorFont>
        <a:latin typeface="Calibri"/>
        <a:ea typeface="Calibri"/>
        <a:cs typeface="Calibri"/>
      </a:majorFont>
      <a:minorFont>
        <a:latin typeface="Helvetica"/>
        <a:ea typeface="Helvetica"/>
        <a:cs typeface="Helvetica"/>
      </a:minorFont>
    </a:fontScheme>
    <a:fmtScheme name="Литей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